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09" r:id="rId2"/>
    <p:sldMasterId id="2147483685" r:id="rId3"/>
    <p:sldMasterId id="2147483697" r:id="rId4"/>
    <p:sldMasterId id="2147483672" r:id="rId5"/>
    <p:sldMasterId id="2147483660" r:id="rId6"/>
    <p:sldMasterId id="2147483656" r:id="rId7"/>
  </p:sldMasterIdLst>
  <p:notesMasterIdLst>
    <p:notesMasterId r:id="rId21"/>
  </p:notesMasterIdLst>
  <p:sldIdLst>
    <p:sldId id="292" r:id="rId8"/>
    <p:sldId id="259" r:id="rId9"/>
    <p:sldId id="294" r:id="rId10"/>
    <p:sldId id="295" r:id="rId11"/>
    <p:sldId id="296" r:id="rId12"/>
    <p:sldId id="297" r:id="rId13"/>
    <p:sldId id="298" r:id="rId14"/>
    <p:sldId id="302" r:id="rId15"/>
    <p:sldId id="299" r:id="rId16"/>
    <p:sldId id="300" r:id="rId17"/>
    <p:sldId id="301" r:id="rId18"/>
    <p:sldId id="304" r:id="rId19"/>
    <p:sldId id="303" r:id="rId20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65FFAB"/>
    <a:srgbClr val="99DDE0"/>
    <a:srgbClr val="3B8D86"/>
    <a:srgbClr val="1E1408"/>
    <a:srgbClr val="ED6D34"/>
    <a:srgbClr val="FBB875"/>
    <a:srgbClr val="FBAE7F"/>
    <a:srgbClr val="F9C373"/>
    <a:srgbClr val="FF9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37" autoAdjust="0"/>
    <p:restoredTop sz="96314" autoAdjust="0"/>
  </p:normalViewPr>
  <p:slideViewPr>
    <p:cSldViewPr snapToGrid="0">
      <p:cViewPr varScale="1">
        <p:scale>
          <a:sx n="75" d="100"/>
          <a:sy n="75" d="100"/>
        </p:scale>
        <p:origin x="4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6CE4104-1697-46AF-845D-5957D6A3D044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6" y="9721110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A3C462D-D2D2-445A-B7CB-D21D589C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67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462D-D2D2-445A-B7CB-D21D589C7E5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16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47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49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07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D336C-545D-4EB5-97AD-1195B1E1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2025/9/30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62F5E-1F39-4ED3-9466-620AD89B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AB90C6-7DD8-450C-B97D-289F0B93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749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5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90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30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418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533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03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56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110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64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787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082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86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07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436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161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063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749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57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882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306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891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195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409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864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294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730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308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670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57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352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129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204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323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596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37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053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607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774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72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23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7969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904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78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753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976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486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210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594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5327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133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29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422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241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6019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63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763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199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063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7887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165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112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66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2067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30346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2025/9/30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67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2025/9/30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12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7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01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91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69F1-5A57-444A-881D-EAA837346632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56F9B-EB62-4803-B24B-F2D287E4F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91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52" r:id="rId12"/>
    <p:sldLayoutId id="2147483733" r:id="rId13"/>
    <p:sldLayoutId id="2147483734" r:id="rId14"/>
    <p:sldLayoutId id="214748368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03173-FF97-43B5-87B9-11D5B3869E05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D7DC-3F6B-49CE-A3AA-FB42DEB995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3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6C54-D100-4360-93DC-4F613AE361EE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83D10-6B2E-4B03-A5EF-7869D207AD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1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0029-B165-49E5-99EC-3F38616E438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81728-C499-4AAA-8ABA-B04A6A9319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36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1C2F-90F0-4C6A-98BF-1A597585CF71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98A4-C518-4971-B547-C860A5233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77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3D13-F0EB-4024-B26E-DB331CA031BA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DA26-CA3E-4F54-85C3-69CB34F0F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33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93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.tqc.org.tw/tqcsga/" TargetMode="External"/><Relationship Id="rId2" Type="http://schemas.openxmlformats.org/officeDocument/2006/relationships/hyperlink" Target="https://www.tqc.org.tw/TQCNet/Refund.aspx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qc.org.tw/TQCNet/FAQ.aspx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077272" y="1574103"/>
            <a:ext cx="83086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rgbClr val="00B0F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  <a:sym typeface="+mn-lt"/>
              </a:rPr>
              <a:t>TQC</a:t>
            </a:r>
            <a:r>
              <a:rPr lang="zh-TW" altLang="en-US" sz="7200" dirty="0" smtClean="0">
                <a:solidFill>
                  <a:srgbClr val="00206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  <a:cs typeface="+mn-ea"/>
                <a:sym typeface="+mn-lt"/>
              </a:rPr>
              <a:t>第</a:t>
            </a:r>
            <a:r>
              <a:rPr lang="en-US" altLang="zh-TW" sz="7200" dirty="0" smtClean="0">
                <a:solidFill>
                  <a:srgbClr val="00206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  <a:cs typeface="+mn-ea"/>
                <a:sym typeface="+mn-lt"/>
              </a:rPr>
              <a:t>2</a:t>
            </a:r>
            <a:r>
              <a:rPr lang="zh-TW" altLang="en-US" sz="7200" dirty="0" smtClean="0">
                <a:solidFill>
                  <a:srgbClr val="00206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  <a:cs typeface="+mn-ea"/>
                <a:sym typeface="+mn-lt"/>
              </a:rPr>
              <a:t>梯</a:t>
            </a:r>
            <a:r>
              <a:rPr lang="zh-TW" altLang="en-US" sz="7200" dirty="0" smtClean="0">
                <a:solidFill>
                  <a:srgbClr val="00206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  <a:cs typeface="+mn-ea"/>
                <a:sym typeface="+mn-lt"/>
              </a:rPr>
              <a:t>資訊證照</a:t>
            </a:r>
            <a:endParaRPr lang="en-US" altLang="zh-TW" sz="7200" dirty="0">
              <a:solidFill>
                <a:srgbClr val="002060"/>
              </a:solidFill>
              <a:latin typeface="王漢宗海報體一半天水" panose="02020600000000000000" pitchFamily="18" charset="-120"/>
              <a:ea typeface="王漢宗海報體一半天水" panose="02020600000000000000" pitchFamily="18" charset="-120"/>
              <a:cs typeface="+mn-ea"/>
              <a:sym typeface="+mn-lt"/>
            </a:endParaRPr>
          </a:p>
          <a:p>
            <a:pPr algn="ctr"/>
            <a:r>
              <a:rPr lang="zh-TW" altLang="en-US" sz="7200" dirty="0" smtClean="0">
                <a:solidFill>
                  <a:srgbClr val="00206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  <a:cs typeface="+mn-ea"/>
                <a:sym typeface="+mn-lt"/>
              </a:rPr>
              <a:t>認證測驗線</a:t>
            </a:r>
            <a:r>
              <a:rPr lang="zh-TW" altLang="en-US" sz="7200" dirty="0">
                <a:solidFill>
                  <a:srgbClr val="00206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  <a:cs typeface="+mn-ea"/>
                <a:sym typeface="+mn-lt"/>
              </a:rPr>
              <a:t>上報名</a:t>
            </a:r>
            <a:endParaRPr lang="zh-CN" altLang="en-US" sz="7200" dirty="0">
              <a:solidFill>
                <a:srgbClr val="002060"/>
              </a:solidFill>
              <a:latin typeface="王漢宗海報體一半天水" panose="02020600000000000000" pitchFamily="18" charset="-120"/>
              <a:ea typeface="王漢宗海報體一半天水" panose="02020600000000000000" pitchFamily="18" charset="-120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05477" y="548728"/>
            <a:ext cx="31708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0500">
                <a:latin typeface="華康少女文字W5(P)" panose="040F0500000000000000" pitchFamily="82" charset="-120"/>
                <a:ea typeface="華康少女文字W5(P)" panose="040F0500000000000000" pitchFamily="82" charset="-120"/>
                <a:cs typeface="+mn-ea"/>
              </a:defRPr>
            </a:lvl1pPr>
          </a:lstStyle>
          <a:p>
            <a:r>
              <a:rPr lang="en-US" altLang="zh-TW" sz="5000" dirty="0" smtClean="0">
                <a:solidFill>
                  <a:srgbClr val="00206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sym typeface="+mn-lt"/>
              </a:rPr>
              <a:t>114-1</a:t>
            </a:r>
            <a:r>
              <a:rPr lang="zh-TW" altLang="en-US" sz="5000" dirty="0" smtClean="0">
                <a:solidFill>
                  <a:srgbClr val="00206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sym typeface="+mn-lt"/>
              </a:rPr>
              <a:t>學期</a:t>
            </a:r>
            <a:endParaRPr lang="zh-CN" altLang="en-US" sz="5000" dirty="0">
              <a:solidFill>
                <a:srgbClr val="002060"/>
              </a:solidFill>
              <a:latin typeface="Cooper Black" panose="0208090404030B020404" pitchFamily="18" charset="0"/>
              <a:ea typeface="王漢宗特圓體繁" panose="02020300000000000000" pitchFamily="18" charset="-120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79701" y="5573410"/>
            <a:ext cx="505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+mn-ea"/>
                <a:sym typeface="+mn-lt"/>
              </a:rPr>
              <a:t>圖書資訊</a:t>
            </a:r>
            <a:r>
              <a:rPr lang="zh-TW" alt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+mn-ea"/>
                <a:sym typeface="+mn-lt"/>
              </a:rPr>
              <a:t>處 資訊服務組</a:t>
            </a:r>
            <a:endParaRPr lang="zh-CN" altLang="en-US" sz="36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4324" y="3233928"/>
            <a:ext cx="4381617" cy="43816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" y="1542945"/>
            <a:ext cx="3520440" cy="29337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9" y="671810"/>
            <a:ext cx="840887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6" y="1059803"/>
            <a:ext cx="4333875" cy="22383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群組 6"/>
          <p:cNvGrpSpPr/>
          <p:nvPr/>
        </p:nvGrpSpPr>
        <p:grpSpPr>
          <a:xfrm>
            <a:off x="5470766" y="272143"/>
            <a:ext cx="6594070" cy="4910832"/>
            <a:chOff x="1911406" y="141513"/>
            <a:chExt cx="8248710" cy="600644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1406" y="141513"/>
              <a:ext cx="8248710" cy="60064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文字方塊 3"/>
            <p:cNvSpPr txBox="1"/>
            <p:nvPr/>
          </p:nvSpPr>
          <p:spPr>
            <a:xfrm>
              <a:off x="3537857" y="816429"/>
              <a:ext cx="859971" cy="576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537857" y="1874383"/>
              <a:ext cx="1829481" cy="1521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/>
            <a:srcRect t="9822" r="4075" b="36234"/>
            <a:stretch/>
          </p:blipFill>
          <p:spPr>
            <a:xfrm>
              <a:off x="2046660" y="782420"/>
              <a:ext cx="8006680" cy="33310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8" name="向右箭號 7"/>
          <p:cNvSpPr/>
          <p:nvPr/>
        </p:nvSpPr>
        <p:spPr>
          <a:xfrm>
            <a:off x="4629514" y="1866184"/>
            <a:ext cx="789879" cy="4253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558715" y="5364110"/>
            <a:ext cx="8005011" cy="646331"/>
          </a:xfrm>
          <a:prstGeom prst="rect">
            <a:avLst/>
          </a:prstGeom>
          <a:ln w="38100">
            <a:solidFill>
              <a:srgbClr val="65FFA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Pct val="125000"/>
            </a:pPr>
            <a:r>
              <a:rPr lang="zh-TW" altLang="en-US" sz="36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點擊</a:t>
            </a:r>
            <a:r>
              <a:rPr lang="zh-TW" altLang="en-US" sz="36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確定</a:t>
            </a:r>
            <a:r>
              <a:rPr lang="zh-TW" altLang="en-US" sz="36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後進入</a:t>
            </a:r>
            <a:r>
              <a:rPr lang="zh-TW" altLang="en-US" sz="36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最終資料確認</a:t>
            </a:r>
            <a:r>
              <a:rPr lang="zh-TW" altLang="en-US" sz="36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→下一步</a:t>
            </a:r>
          </a:p>
        </p:txBody>
      </p:sp>
      <p:sp>
        <p:nvSpPr>
          <p:cNvPr id="10" name="框架 9"/>
          <p:cNvSpPr/>
          <p:nvPr/>
        </p:nvSpPr>
        <p:spPr>
          <a:xfrm>
            <a:off x="3614216" y="2618013"/>
            <a:ext cx="963925" cy="67480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10754685" y="4770059"/>
            <a:ext cx="1310151" cy="32717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778343" y="6433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825865" y="3123538"/>
            <a:ext cx="2708998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16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通訊地址填寫自己家中即可</a:t>
            </a:r>
            <a:endParaRPr lang="en-US" altLang="zh-TW" sz="1600" dirty="0">
              <a:solidFill>
                <a:srgbClr val="1E1408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7572853" y="2519775"/>
            <a:ext cx="1206331" cy="657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6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21" y="485691"/>
            <a:ext cx="7600950" cy="3400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框架 2"/>
          <p:cNvSpPr/>
          <p:nvPr/>
        </p:nvSpPr>
        <p:spPr>
          <a:xfrm>
            <a:off x="322820" y="1266145"/>
            <a:ext cx="7164161" cy="39724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框架 3"/>
          <p:cNvSpPr/>
          <p:nvPr/>
        </p:nvSpPr>
        <p:spPr>
          <a:xfrm>
            <a:off x="3464652" y="3112316"/>
            <a:ext cx="1325461" cy="58670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14" y="2034631"/>
            <a:ext cx="7215813" cy="3635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3369460" y="5923244"/>
            <a:ext cx="6963260" cy="584775"/>
          </a:xfrm>
          <a:prstGeom prst="rect">
            <a:avLst/>
          </a:prstGeom>
          <a:ln w="38100">
            <a:solidFill>
              <a:srgbClr val="65FFA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Pct val="125000"/>
            </a:pPr>
            <a:r>
              <a:rPr lang="zh-TW" altLang="en-US" sz="32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點</a:t>
            </a:r>
            <a:r>
              <a:rPr lang="zh-TW" altLang="en-US" sz="3200" dirty="0" smtClean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擊</a:t>
            </a:r>
            <a:r>
              <a:rPr lang="en-US" altLang="zh-TW" sz="3200" dirty="0" err="1" smtClean="0">
                <a:solidFill>
                  <a:srgbClr val="FF000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ibon</a:t>
            </a:r>
            <a:r>
              <a:rPr lang="zh-TW" altLang="en-US" sz="32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繳費</a:t>
            </a:r>
            <a:r>
              <a:rPr lang="zh-TW" altLang="en-US" sz="32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→下一步→報名完成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778343" y="64334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579535" y="502419"/>
            <a:ext cx="754328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20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請在截止日前至</a:t>
            </a:r>
            <a:r>
              <a:rPr lang="en-US" altLang="zh-TW" sz="2000" dirty="0">
                <a:solidFill>
                  <a:srgbClr val="1E1408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7-11</a:t>
            </a:r>
            <a:r>
              <a:rPr lang="zh-TW" altLang="en-US" sz="2000" dirty="0" smtClean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使用 </a:t>
            </a:r>
            <a:r>
              <a:rPr lang="en-US" altLang="zh-TW" sz="2000" dirty="0" err="1" smtClean="0">
                <a:solidFill>
                  <a:srgbClr val="1E1408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ibon</a:t>
            </a:r>
            <a:r>
              <a:rPr lang="zh-TW" altLang="en-US" sz="2000" dirty="0" smtClean="0">
                <a:solidFill>
                  <a:srgbClr val="1E1408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機 </a:t>
            </a:r>
            <a:r>
              <a:rPr lang="en-US" altLang="zh-TW" sz="2000" dirty="0">
                <a:solidFill>
                  <a:srgbClr val="1E1408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OR ATM</a:t>
            </a:r>
            <a:r>
              <a:rPr lang="zh-TW" altLang="en-US" sz="2000" dirty="0">
                <a:solidFill>
                  <a:srgbClr val="1E1408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 </a:t>
            </a:r>
            <a:r>
              <a:rPr lang="zh-TW" altLang="en-US" sz="2000" dirty="0" smtClean="0">
                <a:solidFill>
                  <a:srgbClr val="1E1408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繳費 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並留存收據證明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9495" y="1630741"/>
            <a:ext cx="7087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選擇「 </a:t>
            </a:r>
            <a:r>
              <a:rPr lang="en-US" altLang="zh-TW" sz="1600" b="1" dirty="0" err="1" smtClean="0">
                <a:solidFill>
                  <a:schemeClr val="accent5">
                    <a:lumMod val="50000"/>
                  </a:schemeClr>
                </a:solidFill>
              </a:rPr>
              <a:t>ibon</a:t>
            </a:r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繳費 」</a:t>
            </a:r>
            <a:r>
              <a:rPr lang="en-US" altLang="zh-TW" sz="1600" b="1" dirty="0" smtClean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「</a:t>
            </a:r>
            <a:r>
              <a:rPr lang="en-US" altLang="zh-TW" sz="1600" b="1" dirty="0" smtClean="0">
                <a:solidFill>
                  <a:schemeClr val="accent5">
                    <a:lumMod val="50000"/>
                  </a:schemeClr>
                </a:solidFill>
              </a:rPr>
              <a:t>ATM</a:t>
            </a:r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繳費」繳費完後， 請妥善保管繳費單收據</a:t>
            </a:r>
            <a:endParaRPr lang="zh-TW" alt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865613" y="3740575"/>
            <a:ext cx="6820251" cy="25258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4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5944" y="294305"/>
            <a:ext cx="7382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b="1" dirty="0">
                <a:latin typeface="Cooper Black" panose="0208090404030B020404" pitchFamily="18" charset="0"/>
                <a:ea typeface="王漢宗特圓體繁" panose="02020300000000000000" pitchFamily="18" charset="-120"/>
              </a:rPr>
              <a:t>7-11</a:t>
            </a:r>
            <a:r>
              <a:rPr lang="zh-TW" altLang="en-US" sz="4800" b="1" dirty="0" smtClean="0">
                <a:latin typeface="Cooper Black" panose="0208090404030B020404" pitchFamily="18" charset="0"/>
                <a:ea typeface="王漢宗特圓體繁" panose="02020300000000000000" pitchFamily="18" charset="-120"/>
              </a:rPr>
              <a:t>使用</a:t>
            </a:r>
            <a:r>
              <a:rPr lang="en-US" altLang="zh-TW" sz="4800" b="1" dirty="0" err="1" smtClean="0">
                <a:latin typeface="Cooper Black" panose="0208090404030B020404" pitchFamily="18" charset="0"/>
                <a:ea typeface="王漢宗特圓體繁" panose="02020300000000000000" pitchFamily="18" charset="-120"/>
              </a:rPr>
              <a:t>ibon</a:t>
            </a:r>
            <a:r>
              <a:rPr lang="zh-TW" altLang="en-US" sz="4800" b="1" dirty="0" smtClean="0">
                <a:latin typeface="Cooper Black" panose="0208090404030B020404" pitchFamily="18" charset="0"/>
                <a:ea typeface="王漢宗特圓體繁" panose="02020300000000000000" pitchFamily="18" charset="-120"/>
              </a:rPr>
              <a:t>機</a:t>
            </a:r>
            <a:r>
              <a:rPr lang="zh-TW" altLang="en-US" sz="4800" b="1" dirty="0">
                <a:latin typeface="Cooper Black" panose="0208090404030B020404" pitchFamily="18" charset="0"/>
                <a:ea typeface="王漢宗特圓體繁" panose="02020300000000000000" pitchFamily="18" charset="-120"/>
              </a:rPr>
              <a:t>繳費流程</a:t>
            </a:r>
          </a:p>
        </p:txBody>
      </p:sp>
      <p:sp>
        <p:nvSpPr>
          <p:cNvPr id="3" name="矩形 2"/>
          <p:cNvSpPr/>
          <p:nvPr/>
        </p:nvSpPr>
        <p:spPr>
          <a:xfrm>
            <a:off x="348341" y="4153877"/>
            <a:ext cx="11342915" cy="2062103"/>
          </a:xfrm>
          <a:prstGeom prst="rect">
            <a:avLst/>
          </a:prstGeom>
          <a:ln w="38100">
            <a:solidFill>
              <a:srgbClr val="65FFA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3200" dirty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至</a:t>
            </a:r>
            <a:r>
              <a:rPr lang="zh-TW" altLang="en-US" sz="3200" dirty="0">
                <a:solidFill>
                  <a:srgbClr val="FF000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7-11門市ibon機台 </a:t>
            </a:r>
            <a:r>
              <a:rPr lang="zh-TW" altLang="en-US" sz="3200" dirty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&gt; 首頁 &gt; 點選「</a:t>
            </a:r>
            <a:r>
              <a:rPr lang="zh-TW" altLang="en-US" sz="32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代碼輸入</a:t>
            </a:r>
            <a:r>
              <a:rPr lang="zh-TW" altLang="en-US" sz="3200" dirty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」&gt; 輸入代碼 &gt; 輸入驗證碼 &gt; 輸入身分證號 &gt; 確認資料 &gt; </a:t>
            </a:r>
            <a:r>
              <a:rPr lang="zh-TW" altLang="en-US" sz="32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列印繳費單至櫃台繳費(手續費自付) </a:t>
            </a:r>
            <a:endParaRPr lang="en-US" altLang="zh-TW" sz="3200" dirty="0">
              <a:solidFill>
                <a:srgbClr val="FF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  <a:p>
            <a:pPr>
              <a:buSzPct val="125000"/>
            </a:pPr>
            <a:r>
              <a:rPr lang="zh-TW" altLang="en-US" sz="32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*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收據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及手續費發票請記得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留存備查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1" y="1905382"/>
            <a:ext cx="789622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41" y="2190434"/>
            <a:ext cx="4223701" cy="87933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框架 6"/>
          <p:cNvSpPr/>
          <p:nvPr/>
        </p:nvSpPr>
        <p:spPr>
          <a:xfrm>
            <a:off x="348340" y="2190434"/>
            <a:ext cx="4060373" cy="60077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4400097" y="2340249"/>
            <a:ext cx="3050646" cy="581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537363" y="3354823"/>
            <a:ext cx="565463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32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代碼及驗證碼皆在繳費單下方</a:t>
            </a:r>
            <a:endParaRPr lang="en-US" altLang="zh-TW" sz="3200" dirty="0">
              <a:solidFill>
                <a:srgbClr val="1E1408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778343" y="64334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78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4151" r="3390" b="11083"/>
          <a:stretch/>
        </p:blipFill>
        <p:spPr>
          <a:xfrm>
            <a:off x="3559604" y="426227"/>
            <a:ext cx="7998407" cy="56483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47936" y="1449165"/>
            <a:ext cx="521854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請同學</a:t>
            </a:r>
            <a:r>
              <a:rPr lang="zh-TW" altLang="en-US" sz="48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務必在</a:t>
            </a:r>
            <a:endParaRPr lang="en-US" altLang="zh-TW" sz="4800" dirty="0" smtClean="0"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截止</a:t>
            </a:r>
            <a:r>
              <a:rPr lang="zh-TW" altLang="en-US" sz="4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日前</a:t>
            </a:r>
          </a:p>
          <a:p>
            <a:r>
              <a:rPr lang="zh-TW" altLang="en-US" sz="4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完成報名</a:t>
            </a:r>
            <a:r>
              <a:rPr lang="en-US" altLang="zh-TW" sz="4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/</a:t>
            </a:r>
            <a:r>
              <a:rPr lang="zh-TW" altLang="en-US" sz="48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繳費</a:t>
            </a:r>
            <a:endParaRPr lang="en-US" altLang="zh-TW" sz="4800" dirty="0" smtClean="0">
              <a:solidFill>
                <a:srgbClr val="FF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800" dirty="0" smtClean="0">
                <a:solidFill>
                  <a:srgbClr val="7030A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   敬請注意</a:t>
            </a:r>
            <a:r>
              <a:rPr lang="en-US" altLang="zh-TW" sz="4800" dirty="0" smtClean="0">
                <a:solidFill>
                  <a:srgbClr val="7030A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!</a:t>
            </a:r>
            <a:endParaRPr lang="zh-TW" altLang="en-US" sz="4800" dirty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778343" y="64334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3" y="225276"/>
            <a:ext cx="2801973" cy="364490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  <a:softEdge rad="63500"/>
          </a:effectLst>
        </p:spPr>
      </p:pic>
      <p:sp>
        <p:nvSpPr>
          <p:cNvPr id="8" name="文本框 27"/>
          <p:cNvSpPr txBox="1"/>
          <p:nvPr/>
        </p:nvSpPr>
        <p:spPr>
          <a:xfrm>
            <a:off x="4584701" y="5780093"/>
            <a:ext cx="505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+mn-ea"/>
                <a:sym typeface="+mn-lt"/>
              </a:rPr>
              <a:t>圖書資訊</a:t>
            </a:r>
            <a:r>
              <a:rPr lang="zh-TW" alt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+mn-ea"/>
                <a:sym typeface="+mn-lt"/>
              </a:rPr>
              <a:t>處 資訊服務組</a:t>
            </a:r>
            <a:endParaRPr lang="zh-CN" altLang="en-US" sz="36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58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8975" y="1223057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報名方式</a:t>
            </a:r>
            <a:endParaRPr lang="zh-TW" altLang="en-US" sz="54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0944" y="899892"/>
            <a:ext cx="8055428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2400" dirty="0" smtClean="0">
                <a:solidFill>
                  <a:schemeClr val="tx1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請於報名期限內</a:t>
            </a:r>
            <a:r>
              <a:rPr lang="zh-TW" altLang="en-US" sz="2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詳閱相關說明後</a:t>
            </a:r>
            <a:r>
              <a:rPr lang="zh-TW" altLang="en-US" sz="2400" dirty="0" smtClean="0">
                <a:solidFill>
                  <a:schemeClr val="tx1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再進行</a:t>
            </a:r>
            <a:r>
              <a:rPr lang="zh-TW" altLang="en-US" sz="2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網路</a:t>
            </a:r>
            <a:r>
              <a:rPr lang="zh-TW" altLang="en-US" sz="24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線上</a:t>
            </a:r>
            <a:r>
              <a:rPr lang="zh-TW" altLang="en-US" sz="2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報名</a:t>
            </a:r>
            <a:r>
              <a:rPr lang="zh-TW" altLang="en-US" sz="2400" dirty="0" smtClean="0">
                <a:solidFill>
                  <a:schemeClr val="tx1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，</a:t>
            </a:r>
            <a:r>
              <a:rPr lang="zh-TW" altLang="en-US" sz="24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恕無法截止後補</a:t>
            </a:r>
            <a:r>
              <a:rPr lang="zh-TW" altLang="en-US" sz="24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單及現場</a:t>
            </a:r>
            <a:r>
              <a:rPr lang="zh-TW" altLang="en-US" sz="24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報名，報名</a:t>
            </a:r>
            <a:r>
              <a:rPr lang="zh-TW" altLang="en-US" sz="24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繳費</a:t>
            </a:r>
            <a:r>
              <a:rPr lang="zh-TW" altLang="en-US" sz="24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後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若不克應考</a:t>
            </a:r>
            <a:r>
              <a:rPr lang="zh-TW" altLang="en-US" sz="24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請依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TQC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考生服務</a:t>
            </a:r>
            <a:r>
              <a:rPr lang="zh-TW" altLang="zh-TW" sz="2400" dirty="0" smtClean="0">
                <a:solidFill>
                  <a:schemeClr val="accent6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網</a:t>
            </a:r>
            <a:r>
              <a:rPr lang="zh-TW" altLang="en-US" sz="24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規定辦理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退費申請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pPr>
              <a:buSzPct val="125000"/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TQC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考生服務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網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https://www.tqc.org.tw/TQCNet/Refund.aspx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0944" y="2925528"/>
            <a:ext cx="8055428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Pct val="125000"/>
            </a:pPr>
            <a:r>
              <a:rPr lang="en-US" altLang="zh-TW" sz="2400" dirty="0">
                <a:solidFill>
                  <a:srgbClr val="FF000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TQC</a:t>
            </a:r>
            <a:r>
              <a:rPr lang="zh-TW" altLang="en-US" sz="2400" dirty="0">
                <a:solidFill>
                  <a:srgbClr val="FF0000"/>
                </a:solidFill>
                <a:latin typeface="Cooper Black" panose="0208090404030B020404" pitchFamily="18" charset="0"/>
                <a:ea typeface="王漢宗特圓體繁" panose="02020300000000000000" pitchFamily="18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報名網址</a:t>
            </a:r>
            <a:r>
              <a:rPr lang="zh-TW" altLang="en-US" sz="2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：</a:t>
            </a:r>
            <a:r>
              <a:rPr lang="en-US" altLang="zh-TW" sz="2400" dirty="0">
                <a:latin typeface="Cooper Black" panose="0208090404030B020404" pitchFamily="18" charset="0"/>
                <a:ea typeface="王漢宗特圓體繁" panose="02020300000000000000" pitchFamily="18" charset="-120"/>
              </a:rPr>
              <a:t>TQC</a:t>
            </a:r>
            <a:r>
              <a:rPr lang="zh-TW" altLang="en-US" sz="24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校園團報系統</a:t>
            </a:r>
            <a:r>
              <a:rPr lang="en-US" altLang="zh-TW" sz="24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|CSF</a:t>
            </a:r>
            <a:r>
              <a:rPr lang="zh-TW" altLang="en-US" sz="24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電腦技能基金會</a:t>
            </a:r>
            <a:r>
              <a:rPr lang="en-US" altLang="zh-TW" sz="2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/>
            </a:r>
            <a:br>
              <a:rPr lang="en-US" altLang="zh-TW" sz="2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</a:br>
            <a:r>
              <a:rPr lang="en-US" altLang="zh-TW" sz="2800" dirty="0">
                <a:solidFill>
                  <a:srgbClr val="0070C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  <a:hlinkClick r:id="rId3"/>
              </a:rPr>
              <a:t>https://exam.tqc.org.tw/tqcsga/</a:t>
            </a:r>
            <a:r>
              <a:rPr lang="zh-TW" altLang="en-US" sz="2800" dirty="0">
                <a:solidFill>
                  <a:srgbClr val="FF000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 </a:t>
            </a:r>
            <a:endParaRPr lang="en-US" altLang="zh-TW" sz="2800" dirty="0">
              <a:solidFill>
                <a:srgbClr val="FF0000"/>
              </a:solidFill>
              <a:latin typeface="Cooper Black" panose="0208090404030B020404" pitchFamily="18" charset="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0944" y="4424841"/>
            <a:ext cx="80554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2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繳費方式：</a:t>
            </a:r>
            <a:r>
              <a:rPr lang="zh-TW" altLang="en-US" sz="28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請至</a:t>
            </a:r>
            <a:r>
              <a:rPr lang="en-US" altLang="zh-TW" sz="2800" dirty="0">
                <a:solidFill>
                  <a:srgbClr val="FF000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7-11</a:t>
            </a:r>
            <a:r>
              <a:rPr lang="zh-TW" altLang="en-US" sz="28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使用</a:t>
            </a:r>
            <a:r>
              <a:rPr lang="en-US" altLang="zh-TW" sz="2800" dirty="0" err="1">
                <a:solidFill>
                  <a:srgbClr val="FF000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ibon</a:t>
            </a:r>
            <a:r>
              <a:rPr lang="zh-TW" altLang="en-US" sz="28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機</a:t>
            </a:r>
            <a:r>
              <a:rPr lang="zh-TW" altLang="en-US" sz="2800" dirty="0" smtClean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或</a:t>
            </a:r>
            <a:r>
              <a:rPr lang="en-US" altLang="zh-TW" sz="2800" dirty="0">
                <a:solidFill>
                  <a:srgbClr val="FF000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ATM</a:t>
            </a:r>
            <a:r>
              <a:rPr lang="zh-TW" altLang="en-US" sz="28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繳費</a:t>
            </a:r>
            <a:endParaRPr lang="en-US" altLang="zh-TW" sz="2800" dirty="0">
              <a:solidFill>
                <a:srgbClr val="1E1408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0944" y="5603925"/>
            <a:ext cx="83110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5000"/>
            </a:pPr>
            <a:r>
              <a:rPr lang="zh-TW" altLang="en-US" sz="3000" dirty="0" smtClean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如</a:t>
            </a:r>
            <a:r>
              <a:rPr lang="zh-TW" altLang="en-US" sz="30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有任何問題，</a:t>
            </a:r>
            <a:r>
              <a:rPr lang="zh-TW" altLang="en-US" sz="3000" dirty="0" smtClean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請洽耕</a:t>
            </a:r>
            <a:r>
              <a:rPr lang="zh-TW" altLang="en-US" sz="30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書</a:t>
            </a:r>
            <a:r>
              <a:rPr lang="zh-TW" altLang="en-US" sz="3000" dirty="0" smtClean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樓</a:t>
            </a:r>
            <a:r>
              <a:rPr lang="en-US" altLang="zh-TW" sz="3000" dirty="0" smtClean="0">
                <a:solidFill>
                  <a:srgbClr val="1E1408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6</a:t>
            </a:r>
            <a:r>
              <a:rPr lang="zh-TW" altLang="en-US" sz="3000" dirty="0" smtClean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樓</a:t>
            </a:r>
            <a:r>
              <a:rPr lang="en-US" altLang="zh-TW" sz="3000" dirty="0" smtClean="0">
                <a:solidFill>
                  <a:srgbClr val="1E1408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8601</a:t>
            </a:r>
            <a:r>
              <a:rPr lang="zh-TW" altLang="en-US" sz="30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辦公室詢問</a:t>
            </a:r>
            <a:endParaRPr lang="en-US" altLang="zh-TW" sz="3000" dirty="0">
              <a:solidFill>
                <a:srgbClr val="1E1408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778343" y="6433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34" y="2118027"/>
            <a:ext cx="3433135" cy="343313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88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3772" r="13573"/>
          <a:stretch/>
        </p:blipFill>
        <p:spPr>
          <a:xfrm>
            <a:off x="3516084" y="0"/>
            <a:ext cx="3951515" cy="496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169" y="1726746"/>
            <a:ext cx="3714750" cy="11620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直線單箭頭接點 4"/>
          <p:cNvCxnSpPr/>
          <p:nvPr/>
        </p:nvCxnSpPr>
        <p:spPr>
          <a:xfrm flipV="1">
            <a:off x="6672943" y="2307771"/>
            <a:ext cx="1208314" cy="6204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框架 6"/>
          <p:cNvSpPr/>
          <p:nvPr/>
        </p:nvSpPr>
        <p:spPr>
          <a:xfrm>
            <a:off x="8505825" y="1726746"/>
            <a:ext cx="2412545" cy="37419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8092169" y="2120672"/>
            <a:ext cx="1802945" cy="768124"/>
          </a:xfrm>
          <a:prstGeom prst="frame">
            <a:avLst>
              <a:gd name="adj1" fmla="val 54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2606843" y="2481262"/>
            <a:ext cx="1295401" cy="4463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310077" y="2125222"/>
            <a:ext cx="1255155" cy="63094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SzPct val="125000"/>
            </a:pPr>
            <a:r>
              <a:rPr lang="en-US" altLang="zh-TW" sz="3500" dirty="0" smtClean="0">
                <a:solidFill>
                  <a:srgbClr val="FF0000"/>
                </a:solidFill>
                <a:latin typeface="Cooper Black" panose="0208090404030B0204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1224</a:t>
            </a:r>
            <a:endParaRPr lang="en-US" altLang="zh-TW" sz="3500" dirty="0">
              <a:solidFill>
                <a:srgbClr val="FF0000"/>
              </a:solidFill>
              <a:latin typeface="Cooper Black" panose="0208090404030B020404" pitchFamily="18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06843" y="4991455"/>
            <a:ext cx="78182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32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參照</a:t>
            </a:r>
            <a:r>
              <a:rPr lang="en-US" altLang="zh-TW" sz="3200" dirty="0" smtClean="0">
                <a:solidFill>
                  <a:srgbClr val="FF000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  <a:hlinkClick r:id="rId5" action="ppaction://hlinksldjump"/>
              </a:rPr>
              <a:t>P1</a:t>
            </a:r>
            <a:r>
              <a:rPr lang="zh-TW" altLang="en-US" sz="32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連結</a:t>
            </a:r>
            <a:r>
              <a:rPr lang="en-US" altLang="zh-TW" sz="3200" dirty="0" smtClean="0">
                <a:latin typeface="Cooper Black" panose="0208090404030B020404" pitchFamily="18" charset="0"/>
                <a:ea typeface="王漢宗特圓體繁" panose="02020300000000000000" pitchFamily="18" charset="-120"/>
              </a:rPr>
              <a:t>TQC</a:t>
            </a:r>
            <a:r>
              <a:rPr lang="zh-TW" altLang="en-US" sz="32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報名連結</a:t>
            </a:r>
            <a:r>
              <a:rPr lang="zh-TW" altLang="en-US" sz="32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，進入登入畫面</a:t>
            </a:r>
            <a:endParaRPr lang="en-US" altLang="zh-TW" sz="32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pPr>
              <a:buSzPct val="125000"/>
            </a:pPr>
            <a:r>
              <a:rPr lang="zh-TW" altLang="en-US" sz="32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考場</a:t>
            </a:r>
            <a:r>
              <a:rPr lang="zh-TW" altLang="en-US" sz="32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輸入 </a:t>
            </a:r>
            <a:r>
              <a:rPr lang="zh-TW" altLang="en-US" sz="2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中臺科</a:t>
            </a:r>
            <a:r>
              <a:rPr lang="zh-TW" altLang="en-US" sz="28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大</a:t>
            </a:r>
            <a:r>
              <a:rPr lang="zh-TW" altLang="en-US" sz="2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代碼</a:t>
            </a:r>
            <a:r>
              <a:rPr lang="zh-TW" altLang="en-US" sz="32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輸入</a:t>
            </a:r>
            <a:endParaRPr lang="zh-TW" altLang="en-US" sz="3200" dirty="0">
              <a:solidFill>
                <a:srgbClr val="FF0000"/>
              </a:solidFill>
              <a:latin typeface="Cooper Black" panose="0208090404030B020404" pitchFamily="18" charset="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1778343" y="6433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023698" y="5530064"/>
            <a:ext cx="125515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SzPct val="125000"/>
            </a:pPr>
            <a:r>
              <a:rPr lang="en-US" altLang="zh-TW" sz="3200" dirty="0" smtClean="0">
                <a:solidFill>
                  <a:srgbClr val="FF0000"/>
                </a:solidFill>
                <a:latin typeface="Cooper Black" panose="0208090404030B0204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1224</a:t>
            </a:r>
            <a:endParaRPr lang="en-US" altLang="zh-TW" sz="3200" dirty="0">
              <a:solidFill>
                <a:srgbClr val="FF0000"/>
              </a:solidFill>
              <a:latin typeface="Cooper Black" panose="0208090404030B020404" pitchFamily="18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6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5" y="459911"/>
            <a:ext cx="1543095" cy="14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61" y="44805"/>
            <a:ext cx="8424917" cy="68131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96960" y="2336978"/>
            <a:ext cx="2484583" cy="830997"/>
          </a:xfrm>
          <a:prstGeom prst="rect">
            <a:avLst/>
          </a:prstGeom>
          <a:solidFill>
            <a:srgbClr val="65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24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閱讀</a:t>
            </a:r>
            <a:r>
              <a:rPr lang="zh-TW" altLang="en-US" sz="24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同意明</a:t>
            </a:r>
            <a:endParaRPr lang="en-US" altLang="zh-TW" sz="24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pPr>
              <a:buSzPct val="125000"/>
            </a:pPr>
            <a:r>
              <a:rPr lang="zh-TW" altLang="en-US" sz="24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→</a:t>
            </a:r>
            <a:r>
              <a:rPr lang="zh-TW" altLang="en-US" sz="24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打勾</a:t>
            </a:r>
            <a:r>
              <a:rPr lang="en-US" altLang="zh-TW" sz="24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-</a:t>
            </a:r>
            <a:r>
              <a:rPr lang="zh-TW" altLang="en-US" sz="24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同意</a:t>
            </a:r>
          </a:p>
        </p:txBody>
      </p:sp>
      <p:sp>
        <p:nvSpPr>
          <p:cNvPr id="4" name="框架 3"/>
          <p:cNvSpPr/>
          <p:nvPr/>
        </p:nvSpPr>
        <p:spPr>
          <a:xfrm>
            <a:off x="1650261" y="5662568"/>
            <a:ext cx="1940227" cy="32861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4991450" y="6333688"/>
            <a:ext cx="1057012" cy="47950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778343" y="6433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07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9" y="198642"/>
            <a:ext cx="11092405" cy="6604149"/>
          </a:xfrm>
          <a:prstGeom prst="rect">
            <a:avLst/>
          </a:prstGeom>
        </p:spPr>
      </p:pic>
      <p:sp>
        <p:nvSpPr>
          <p:cNvPr id="3" name="框架 2"/>
          <p:cNvSpPr/>
          <p:nvPr/>
        </p:nvSpPr>
        <p:spPr>
          <a:xfrm>
            <a:off x="4837806" y="1988190"/>
            <a:ext cx="2574472" cy="907409"/>
          </a:xfrm>
          <a:prstGeom prst="fram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6681" y="1708366"/>
            <a:ext cx="3296330" cy="400110"/>
          </a:xfrm>
          <a:prstGeom prst="rect">
            <a:avLst/>
          </a:prstGeom>
          <a:solidFill>
            <a:srgbClr val="65FFAB"/>
          </a:solidFill>
        </p:spPr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20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選擇服務項目</a:t>
            </a:r>
            <a:r>
              <a:rPr lang="zh-TW" altLang="en-US" sz="20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→</a:t>
            </a:r>
            <a:r>
              <a:rPr lang="zh-TW" altLang="en-US" sz="20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登記報名</a:t>
            </a:r>
            <a:endParaRPr lang="zh-TW" altLang="en-US" sz="2000" dirty="0">
              <a:solidFill>
                <a:srgbClr val="FF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778343" y="6433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040768" y="3378919"/>
            <a:ext cx="274301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28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注意報名截止日</a:t>
            </a:r>
            <a:endParaRPr lang="en-US" altLang="zh-TW" sz="2800" dirty="0">
              <a:solidFill>
                <a:srgbClr val="1E1408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96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40" y="117446"/>
            <a:ext cx="8321747" cy="6607364"/>
          </a:xfrm>
          <a:prstGeom prst="rect">
            <a:avLst/>
          </a:prstGeom>
        </p:spPr>
      </p:pic>
      <p:sp>
        <p:nvSpPr>
          <p:cNvPr id="3" name="框架 2"/>
          <p:cNvSpPr/>
          <p:nvPr/>
        </p:nvSpPr>
        <p:spPr>
          <a:xfrm>
            <a:off x="8430271" y="5478010"/>
            <a:ext cx="1326125" cy="51981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43413" y="2902591"/>
            <a:ext cx="3140280" cy="830997"/>
          </a:xfrm>
          <a:prstGeom prst="rect">
            <a:avLst/>
          </a:prstGeom>
          <a:solidFill>
            <a:srgbClr val="65FFAB"/>
          </a:solidFill>
        </p:spPr>
        <p:txBody>
          <a:bodyPr wrap="square">
            <a:spAutoFit/>
          </a:bodyPr>
          <a:lstStyle/>
          <a:p>
            <a:pPr algn="ctr">
              <a:buSzPct val="125000"/>
            </a:pPr>
            <a:r>
              <a:rPr lang="zh-TW" altLang="en-US" sz="24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閱讀報名流程後點擊</a:t>
            </a:r>
            <a:endParaRPr lang="en-US" altLang="zh-TW" sz="24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pPr algn="ctr">
              <a:buSzPct val="125000"/>
            </a:pPr>
            <a:r>
              <a:rPr lang="zh-TW" altLang="en-US" sz="24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→</a:t>
            </a:r>
            <a:r>
              <a:rPr lang="zh-TW" altLang="en-US" sz="24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開始報名</a:t>
            </a:r>
            <a:endParaRPr lang="zh-TW" altLang="en-US" sz="2400" dirty="0">
              <a:solidFill>
                <a:srgbClr val="FF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778343" y="6433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45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5" y="899653"/>
            <a:ext cx="3718224" cy="2900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26" y="105732"/>
            <a:ext cx="7105903" cy="4222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向右箭號 3"/>
          <p:cNvSpPr/>
          <p:nvPr/>
        </p:nvSpPr>
        <p:spPr>
          <a:xfrm>
            <a:off x="3974771" y="1929468"/>
            <a:ext cx="932789" cy="55791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7425" y="5310230"/>
            <a:ext cx="108891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1400" dirty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依自身情形選擇初次報名或再次報名後</a:t>
            </a:r>
            <a:endParaRPr lang="en-US" altLang="zh-TW" sz="1400" dirty="0"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  <a:p>
            <a:pPr algn="ctr">
              <a:buSzPct val="125000"/>
            </a:pPr>
            <a:r>
              <a:rPr lang="zh-TW" altLang="en-US" sz="14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→</a:t>
            </a:r>
            <a:r>
              <a:rPr lang="zh-TW" altLang="en-US" sz="14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填寫</a:t>
            </a:r>
            <a:r>
              <a:rPr lang="zh-TW" altLang="en-US" sz="1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基本資料</a:t>
            </a:r>
            <a:endParaRPr lang="en-US" altLang="zh-TW" sz="1400" dirty="0" smtClean="0">
              <a:solidFill>
                <a:srgbClr val="FF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  <a:p>
            <a:pPr algn="ctr">
              <a:buSzPct val="125000"/>
            </a:pPr>
            <a:r>
              <a:rPr lang="zh-TW" altLang="en-US" sz="1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 </a:t>
            </a:r>
            <a:endParaRPr lang="en-US" altLang="zh-TW" sz="1400" dirty="0" smtClean="0">
              <a:solidFill>
                <a:srgbClr val="FF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  <a:p>
            <a:pPr eaLnBrk="0" hangingPunct="0"/>
            <a:r>
              <a:rPr lang="en-US" altLang="zh-TW" sz="1400" b="1" dirty="0">
                <a:solidFill>
                  <a:srgbClr val="FF0000"/>
                </a:solidFill>
              </a:rPr>
              <a:t>【</a:t>
            </a:r>
            <a:r>
              <a:rPr lang="zh-TW" altLang="en-US" sz="1400" b="1" dirty="0">
                <a:solidFill>
                  <a:srgbClr val="FF0000"/>
                </a:solidFill>
              </a:rPr>
              <a:t>備註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】</a:t>
            </a:r>
            <a:r>
              <a:rPr lang="en-US" altLang="zh-TW" sz="1400" dirty="0"/>
              <a:t> TQC</a:t>
            </a:r>
            <a:r>
              <a:rPr lang="zh-TW" altLang="zh-TW" sz="1400" dirty="0"/>
              <a:t>考試一人限</a:t>
            </a:r>
            <a:r>
              <a:rPr lang="zh-TW" altLang="zh-TW" sz="1400" dirty="0" smtClean="0"/>
              <a:t>報</a:t>
            </a:r>
            <a:r>
              <a:rPr lang="zh-TW" altLang="en-US" sz="1400" dirty="0" smtClean="0"/>
              <a:t> </a:t>
            </a:r>
            <a:r>
              <a:rPr lang="en-US" altLang="zh-TW" sz="1400" b="1" dirty="0" smtClean="0">
                <a:solidFill>
                  <a:srgbClr val="7030A0"/>
                </a:solidFill>
              </a:rPr>
              <a:t>2</a:t>
            </a:r>
            <a:r>
              <a:rPr lang="zh-TW" altLang="en-US" sz="1400" b="1" dirty="0" smtClean="0">
                <a:solidFill>
                  <a:srgbClr val="7030A0"/>
                </a:solidFill>
              </a:rPr>
              <a:t> 個考科</a:t>
            </a:r>
            <a:r>
              <a:rPr lang="zh-TW" altLang="zh-TW" sz="1400" dirty="0" smtClean="0"/>
              <a:t>，</a:t>
            </a:r>
            <a:r>
              <a:rPr lang="zh-TW" altLang="zh-TW" sz="1400" dirty="0"/>
              <a:t>如領有</a:t>
            </a:r>
            <a:r>
              <a:rPr lang="zh-TW" altLang="zh-TW" sz="1400" b="1" dirty="0">
                <a:solidFill>
                  <a:srgbClr val="7030A0"/>
                </a:solidFill>
              </a:rPr>
              <a:t>身心障礙證明者</a:t>
            </a:r>
            <a:r>
              <a:rPr lang="zh-TW" altLang="zh-TW" sz="1400" dirty="0" smtClean="0"/>
              <a:t>，</a:t>
            </a:r>
            <a:r>
              <a:rPr lang="zh-TW" altLang="en-US" sz="1400" b="1" dirty="0" smtClean="0">
                <a:solidFill>
                  <a:srgbClr val="7030A0"/>
                </a:solidFill>
              </a:rPr>
              <a:t>每年合計補助 </a:t>
            </a:r>
            <a:r>
              <a:rPr lang="en-US" altLang="zh-TW" sz="1400" b="1" dirty="0" smtClean="0">
                <a:solidFill>
                  <a:srgbClr val="7030A0"/>
                </a:solidFill>
              </a:rPr>
              <a:t>2</a:t>
            </a:r>
            <a:r>
              <a:rPr lang="zh-TW" altLang="en-US" sz="1400" b="1" dirty="0" smtClean="0">
                <a:solidFill>
                  <a:srgbClr val="7030A0"/>
                </a:solidFill>
              </a:rPr>
              <a:t>次測驗</a:t>
            </a:r>
            <a:r>
              <a:rPr lang="zh-TW" altLang="en-US" sz="1400" dirty="0" smtClean="0"/>
              <a:t>，</a:t>
            </a:r>
            <a:r>
              <a:rPr lang="zh-TW" altLang="zh-TW" sz="1400" dirty="0" smtClean="0"/>
              <a:t>報名</a:t>
            </a:r>
            <a:r>
              <a:rPr lang="zh-TW" altLang="zh-TW" sz="1400" dirty="0"/>
              <a:t>點選身分別後</a:t>
            </a:r>
            <a:r>
              <a:rPr lang="en-US" altLang="zh-TW" sz="1400" dirty="0"/>
              <a:t>(</a:t>
            </a:r>
            <a:r>
              <a:rPr lang="zh-TW" altLang="zh-TW" sz="1400" dirty="0"/>
              <a:t>身障人士</a:t>
            </a:r>
            <a:r>
              <a:rPr lang="en-US" altLang="zh-TW" sz="1400" dirty="0"/>
              <a:t>)</a:t>
            </a:r>
            <a:r>
              <a:rPr lang="zh-TW" altLang="zh-TW" sz="1400" dirty="0"/>
              <a:t>，印出</a:t>
            </a:r>
            <a:r>
              <a:rPr lang="en-US" altLang="zh-TW" sz="1400" b="1" dirty="0">
                <a:solidFill>
                  <a:srgbClr val="7030A0"/>
                </a:solidFill>
              </a:rPr>
              <a:t>"</a:t>
            </a:r>
            <a:r>
              <a:rPr lang="zh-TW" altLang="zh-TW" sz="1400" b="1" dirty="0">
                <a:solidFill>
                  <a:srgbClr val="7030A0"/>
                </a:solidFill>
              </a:rPr>
              <a:t>校園團體報名繳費單</a:t>
            </a:r>
            <a:r>
              <a:rPr lang="en-US" altLang="zh-TW" sz="1400" b="1" dirty="0" smtClean="0">
                <a:solidFill>
                  <a:srgbClr val="7030A0"/>
                </a:solidFill>
              </a:rPr>
              <a:t>"</a:t>
            </a:r>
            <a:r>
              <a:rPr lang="zh-TW" altLang="zh-TW" sz="1400" dirty="0" smtClean="0"/>
              <a:t>及</a:t>
            </a:r>
            <a:r>
              <a:rPr lang="en-US" altLang="zh-TW" sz="1400" b="1" dirty="0">
                <a:solidFill>
                  <a:srgbClr val="7030A0"/>
                </a:solidFill>
              </a:rPr>
              <a:t>"</a:t>
            </a:r>
            <a:r>
              <a:rPr lang="zh-TW" altLang="zh-TW" sz="1400" b="1" dirty="0">
                <a:solidFill>
                  <a:srgbClr val="7030A0"/>
                </a:solidFill>
              </a:rPr>
              <a:t>身障報名費補助申請表</a:t>
            </a:r>
            <a:r>
              <a:rPr lang="en-US" altLang="zh-TW" sz="1400" b="1" dirty="0">
                <a:solidFill>
                  <a:srgbClr val="7030A0"/>
                </a:solidFill>
              </a:rPr>
              <a:t>"</a:t>
            </a:r>
            <a:r>
              <a:rPr lang="zh-TW" altLang="zh-TW" sz="1400" dirty="0"/>
              <a:t>並將</a:t>
            </a:r>
            <a:r>
              <a:rPr lang="zh-TW" altLang="zh-TW" sz="1400" b="1" dirty="0">
                <a:solidFill>
                  <a:srgbClr val="7030A0"/>
                </a:solidFill>
              </a:rPr>
              <a:t>身心障礙證明影本張貼</a:t>
            </a:r>
            <a:r>
              <a:rPr lang="zh-TW" altLang="zh-TW" sz="1400" dirty="0"/>
              <a:t>於</a:t>
            </a:r>
            <a:r>
              <a:rPr lang="zh-TW" altLang="zh-TW" sz="1400" b="1" dirty="0">
                <a:solidFill>
                  <a:srgbClr val="7030A0"/>
                </a:solidFill>
              </a:rPr>
              <a:t>補助申請表</a:t>
            </a:r>
            <a:r>
              <a:rPr lang="zh-TW" altLang="zh-TW" sz="1400" dirty="0"/>
              <a:t>中，並寄至</a:t>
            </a:r>
            <a:r>
              <a:rPr lang="en-US" altLang="zh-TW" sz="1400" dirty="0"/>
              <a:t>TQC</a:t>
            </a:r>
            <a:r>
              <a:rPr lang="zh-TW" altLang="zh-TW" sz="1400" dirty="0"/>
              <a:t>電腦技能</a:t>
            </a:r>
            <a:r>
              <a:rPr lang="zh-TW" altLang="zh-TW" sz="1400" dirty="0" smtClean="0"/>
              <a:t>基金會台中市</a:t>
            </a:r>
            <a:r>
              <a:rPr lang="en-US" altLang="zh-TW" sz="1400" dirty="0"/>
              <a:t>40654</a:t>
            </a:r>
            <a:r>
              <a:rPr lang="zh-TW" altLang="zh-TW" sz="1400" dirty="0"/>
              <a:t>北屯區文心路</a:t>
            </a:r>
            <a:r>
              <a:rPr lang="en-US" altLang="zh-TW" sz="1400" dirty="0"/>
              <a:t>4</a:t>
            </a:r>
            <a:r>
              <a:rPr lang="zh-TW" altLang="zh-TW" sz="1400" dirty="0"/>
              <a:t>段</a:t>
            </a:r>
            <a:r>
              <a:rPr lang="en-US" altLang="zh-TW" sz="1400" dirty="0"/>
              <a:t>698</a:t>
            </a:r>
            <a:r>
              <a:rPr lang="zh-TW" altLang="zh-TW" sz="1400" dirty="0"/>
              <a:t>號</a:t>
            </a:r>
            <a:r>
              <a:rPr lang="en-US" altLang="zh-TW" sz="1400" dirty="0"/>
              <a:t>24</a:t>
            </a:r>
            <a:r>
              <a:rPr lang="zh-TW" altLang="zh-TW" sz="1400" dirty="0"/>
              <a:t>樓</a:t>
            </a:r>
            <a:r>
              <a:rPr lang="zh-TW" altLang="zh-TW" sz="1400" b="1" dirty="0"/>
              <a:t>註明中臺科大</a:t>
            </a:r>
            <a:r>
              <a:rPr lang="en-US" altLang="zh-TW" sz="1400" dirty="0"/>
              <a:t>)</a:t>
            </a:r>
            <a:r>
              <a:rPr lang="zh-TW" altLang="zh-TW" sz="1400" dirty="0"/>
              <a:t>或逕交至圖資處</a:t>
            </a:r>
            <a:r>
              <a:rPr lang="en-US" altLang="zh-TW" sz="1400" dirty="0"/>
              <a:t>(</a:t>
            </a:r>
            <a:r>
              <a:rPr lang="zh-TW" altLang="zh-TW" sz="1400" dirty="0"/>
              <a:t>耕書樓</a:t>
            </a:r>
            <a:r>
              <a:rPr lang="en-US" altLang="zh-TW" sz="1400" dirty="0"/>
              <a:t>6F 8601</a:t>
            </a:r>
            <a:r>
              <a:rPr lang="zh-TW" altLang="zh-TW" sz="1400" dirty="0"/>
              <a:t>室</a:t>
            </a:r>
            <a:r>
              <a:rPr lang="en-US" altLang="zh-TW" sz="1400" dirty="0"/>
              <a:t>)</a:t>
            </a:r>
            <a:r>
              <a:rPr lang="zh-TW" altLang="zh-TW" sz="1400" dirty="0"/>
              <a:t>代為轉寄，經</a:t>
            </a:r>
            <a:r>
              <a:rPr lang="zh-TW" altLang="zh-TW" sz="1400" dirty="0" smtClean="0"/>
              <a:t>審核通過</a:t>
            </a:r>
            <a:r>
              <a:rPr lang="zh-TW" altLang="zh-TW" sz="1400" b="1" dirty="0"/>
              <a:t>免除報名費</a:t>
            </a:r>
            <a:r>
              <a:rPr lang="zh-TW" altLang="zh-TW" sz="1400" dirty="0"/>
              <a:t>，完成報名程序。</a:t>
            </a:r>
            <a:endParaRPr lang="zh-TW" altLang="en-US" sz="1400" dirty="0">
              <a:solidFill>
                <a:srgbClr val="FF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778343" y="6433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126" y="4185829"/>
            <a:ext cx="7131188" cy="1709774"/>
          </a:xfrm>
          <a:prstGeom prst="rect">
            <a:avLst/>
          </a:prstGeom>
        </p:spPr>
      </p:pic>
      <p:sp>
        <p:nvSpPr>
          <p:cNvPr id="8" name="框架 7"/>
          <p:cNvSpPr/>
          <p:nvPr/>
        </p:nvSpPr>
        <p:spPr>
          <a:xfrm>
            <a:off x="10872174" y="5453120"/>
            <a:ext cx="1233140" cy="48958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框架 8"/>
          <p:cNvSpPr/>
          <p:nvPr/>
        </p:nvSpPr>
        <p:spPr>
          <a:xfrm>
            <a:off x="4948841" y="0"/>
            <a:ext cx="1493904" cy="42783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240816" y="4933969"/>
            <a:ext cx="394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基本資料核對無誤後點選</a:t>
            </a:r>
            <a:endParaRPr lang="en-US" altLang="zh-TW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下一步 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身分證務必正確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身分證、學號第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個英文字 大寫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3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544" y="1982765"/>
            <a:ext cx="10733314" cy="3416320"/>
          </a:xfrm>
          <a:prstGeom prst="rect">
            <a:avLst/>
          </a:prstGeom>
          <a:ln w="38100">
            <a:solidFill>
              <a:srgbClr val="65FFA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3200" dirty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考生資料：姓名及身分證字號，並請小心仔細輸入，</a:t>
            </a:r>
            <a:r>
              <a:rPr lang="zh-TW" altLang="en-US" sz="32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完成報名存檔手續後，資料無法修改</a:t>
            </a:r>
            <a:r>
              <a:rPr lang="en-US" altLang="zh-TW" sz="32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!</a:t>
            </a:r>
          </a:p>
          <a:p>
            <a:r>
              <a:rPr lang="zh-TW" altLang="en-US" dirty="0" smtClean="0"/>
              <a:t>     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</a:rPr>
              <a:t>    </a:t>
            </a:r>
            <a:r>
              <a:rPr lang="zh-TW" altLang="en-US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報名相關資料</a:t>
            </a:r>
            <a:r>
              <a:rPr lang="zh-TW" altLang="en-US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務必正確</a:t>
            </a:r>
            <a:r>
              <a:rPr lang="zh-TW" altLang="en-US" dirty="0"/>
              <a:t>，</a:t>
            </a:r>
            <a:r>
              <a:rPr lang="zh-TW" altLang="en-US" b="1" dirty="0" smtClean="0"/>
              <a:t>當日乃依</a:t>
            </a:r>
            <a:r>
              <a:rPr lang="zh-TW" altLang="en-US" b="1" dirty="0"/>
              <a:t>考生輸入之</a:t>
            </a:r>
            <a:r>
              <a:rPr lang="zh-TW" altLang="en-US" b="1" dirty="0">
                <a:solidFill>
                  <a:srgbClr val="FF0000"/>
                </a:solidFill>
              </a:rPr>
              <a:t>身分證</a:t>
            </a:r>
            <a:r>
              <a:rPr lang="zh-TW" altLang="en-US" b="1" dirty="0" smtClean="0">
                <a:solidFill>
                  <a:srgbClr val="FF0000"/>
                </a:solidFill>
              </a:rPr>
              <a:t>號碼</a:t>
            </a:r>
            <a:r>
              <a:rPr lang="en-US" altLang="zh-TW" b="1" u="sng" dirty="0" smtClean="0">
                <a:solidFill>
                  <a:srgbClr val="FF0000"/>
                </a:solidFill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</a:rPr>
              <a:t>第</a:t>
            </a:r>
            <a:r>
              <a:rPr lang="en-US" altLang="zh-TW" b="1" u="sng" dirty="0" smtClean="0">
                <a:solidFill>
                  <a:srgbClr val="FF0000"/>
                </a:solidFill>
              </a:rPr>
              <a:t>1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個英文字大寫</a:t>
            </a:r>
            <a:r>
              <a:rPr lang="en-US" altLang="zh-TW" b="1" u="sng" dirty="0" smtClean="0">
                <a:solidFill>
                  <a:srgbClr val="FF0000"/>
                </a:solidFill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</a:rPr>
              <a:t>作為</a:t>
            </a:r>
            <a:r>
              <a:rPr lang="zh-TW" altLang="en-US" b="1" dirty="0">
                <a:solidFill>
                  <a:srgbClr val="FF0000"/>
                </a:solidFill>
              </a:rPr>
              <a:t>登入考試帳密</a:t>
            </a:r>
            <a:r>
              <a:rPr lang="zh-TW" altLang="en-US" b="1" dirty="0"/>
              <a:t>並帶</a:t>
            </a:r>
            <a:r>
              <a:rPr lang="zh-TW" altLang="en-US" b="1" dirty="0" smtClean="0"/>
              <a:t>出</a:t>
            </a:r>
            <a:endParaRPr lang="en-US" altLang="zh-TW" b="1" dirty="0" smtClean="0"/>
          </a:p>
          <a:p>
            <a:r>
              <a:rPr lang="zh-TW" altLang="en-US" b="1" dirty="0"/>
              <a:t> </a:t>
            </a:r>
            <a:r>
              <a:rPr lang="zh-TW" altLang="en-US" b="1" dirty="0" smtClean="0"/>
              <a:t>    </a:t>
            </a:r>
            <a:r>
              <a:rPr lang="zh-TW" altLang="en-US" b="1" dirty="0" smtClean="0">
                <a:solidFill>
                  <a:srgbClr val="FF0000"/>
                </a:solidFill>
              </a:rPr>
              <a:t>個人報名</a:t>
            </a:r>
            <a:r>
              <a:rPr lang="zh-TW" altLang="en-US" b="1" dirty="0">
                <a:solidFill>
                  <a:srgbClr val="FF0000"/>
                </a:solidFill>
              </a:rPr>
              <a:t>科目</a:t>
            </a:r>
            <a:r>
              <a:rPr lang="zh-TW" altLang="en-US" b="1" dirty="0" smtClean="0"/>
              <a:t>，</a:t>
            </a:r>
            <a:endParaRPr lang="en-US" altLang="zh-TW" b="1" dirty="0" smtClean="0"/>
          </a:p>
          <a:p>
            <a:r>
              <a:rPr lang="zh-TW" altLang="en-US" b="1" dirty="0"/>
              <a:t> </a:t>
            </a:r>
            <a:r>
              <a:rPr lang="zh-TW" altLang="en-US" b="1" dirty="0" smtClean="0"/>
              <a:t>    合格證書約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個月後送至所屬系辦 ，依報名資料</a:t>
            </a:r>
            <a:r>
              <a:rPr lang="zh-TW" altLang="en-US" b="1" dirty="0"/>
              <a:t>製作，如要更改證書則需自行負擔</a:t>
            </a:r>
            <a:r>
              <a:rPr lang="en-US" altLang="zh-TW" b="1" dirty="0"/>
              <a:t>TQC</a:t>
            </a:r>
            <a:r>
              <a:rPr lang="zh-TW" altLang="en-US" b="1" dirty="0" smtClean="0"/>
              <a:t>規定</a:t>
            </a:r>
            <a:r>
              <a:rPr lang="zh-TW" altLang="en-US" b="1" dirty="0"/>
              <a:t>之費用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r>
              <a:rPr lang="zh-TW" altLang="en-US" sz="4000" dirty="0"/>
              <a:t>約考取證照</a:t>
            </a:r>
          </a:p>
          <a:p>
            <a:pPr>
              <a:buSzPct val="125000"/>
            </a:pPr>
            <a:endParaRPr lang="en-US" altLang="zh-TW" sz="4000" dirty="0"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5544" y="4146285"/>
            <a:ext cx="10733314" cy="1200329"/>
          </a:xfrm>
          <a:prstGeom prst="rect">
            <a:avLst/>
          </a:prstGeom>
          <a:ln w="28575">
            <a:solidFill>
              <a:srgbClr val="65FFA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Pct val="125000"/>
            </a:pPr>
            <a:r>
              <a:rPr lang="zh-TW" altLang="en-US" sz="24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報名</a:t>
            </a:r>
            <a:r>
              <a:rPr lang="zh-TW" altLang="en-US" sz="2400" dirty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資料或證書資料錯誤，請直接聯繫財團法人中華民國電腦技能基金會。 請參考官方網站</a:t>
            </a:r>
            <a:r>
              <a:rPr lang="en-US" altLang="zh-TW" sz="2400" dirty="0">
                <a:solidFill>
                  <a:srgbClr val="0070C0"/>
                </a:solidFill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FAQ</a:t>
            </a:r>
            <a:r>
              <a:rPr lang="zh-TW" altLang="en-US" sz="2400" dirty="0"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常見說明：</a:t>
            </a:r>
            <a:r>
              <a:rPr lang="en-US" altLang="zh-TW" sz="2400" dirty="0">
                <a:latin typeface="Cooper Black" panose="0208090404030B020404" pitchFamily="18" charset="0"/>
                <a:ea typeface="王漢宗特圓體繁" panose="02020300000000000000" pitchFamily="18" charset="-120"/>
                <a:cs typeface="Arial Unicode MS" panose="020B0604020202020204" pitchFamily="34" charset="-120"/>
                <a:hlinkClick r:id="rId2"/>
              </a:rPr>
              <a:t>https://www.tqc.org.tw/TQCNet/FAQ.aspx </a:t>
            </a:r>
            <a:endParaRPr lang="en-US" altLang="zh-TW" sz="2400" dirty="0">
              <a:latin typeface="王漢宗特圓體繁" panose="02020300000000000000" pitchFamily="18" charset="-120"/>
              <a:ea typeface="王漢宗特圓體繁" panose="02020300000000000000" pitchFamily="18" charset="-120"/>
              <a:cs typeface="Arial Unicode MS" panose="020B060402020202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5544" y="819111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注意！！</a:t>
            </a:r>
            <a:endParaRPr lang="zh-TW" altLang="en-US" sz="4800" dirty="0">
              <a:solidFill>
                <a:srgbClr val="FF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778343" y="6433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80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30" y="104043"/>
            <a:ext cx="10673830" cy="6698748"/>
          </a:xfrm>
          <a:prstGeom prst="rect">
            <a:avLst/>
          </a:prstGeom>
        </p:spPr>
      </p:pic>
      <p:sp>
        <p:nvSpPr>
          <p:cNvPr id="3" name="框架 2"/>
          <p:cNvSpPr/>
          <p:nvPr/>
        </p:nvSpPr>
        <p:spPr>
          <a:xfrm>
            <a:off x="1761688" y="4437777"/>
            <a:ext cx="360728" cy="309396"/>
          </a:xfrm>
          <a:prstGeom prst="frame">
            <a:avLst>
              <a:gd name="adj1" fmla="val 91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框架 3"/>
          <p:cNvSpPr/>
          <p:nvPr/>
        </p:nvSpPr>
        <p:spPr>
          <a:xfrm>
            <a:off x="9208441" y="5360564"/>
            <a:ext cx="1588190" cy="56106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09285" y="5200178"/>
            <a:ext cx="5531515" cy="954107"/>
          </a:xfrm>
          <a:prstGeom prst="rect">
            <a:avLst/>
          </a:prstGeom>
          <a:solidFill>
            <a:srgbClr val="65FFAB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Pct val="125000"/>
            </a:pPr>
            <a:r>
              <a:rPr lang="zh-TW" altLang="en-US" sz="2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勾選</a:t>
            </a:r>
            <a:r>
              <a:rPr lang="zh-TW" altLang="en-US" sz="28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要</a:t>
            </a:r>
            <a:r>
              <a:rPr lang="zh-TW" altLang="en-US" sz="28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報名之</a:t>
            </a:r>
            <a:r>
              <a:rPr lang="zh-TW" altLang="en-US" sz="28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科目</a:t>
            </a:r>
            <a:r>
              <a:rPr lang="en-US" altLang="zh-TW" sz="2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最多</a:t>
            </a:r>
            <a:r>
              <a:rPr lang="en-US" altLang="zh-TW" sz="2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2</a:t>
            </a:r>
            <a:r>
              <a:rPr lang="zh-TW" altLang="en-US" sz="2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科</a:t>
            </a:r>
            <a:r>
              <a:rPr lang="en-US" altLang="zh-TW" sz="2400" dirty="0" smtClean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)</a:t>
            </a:r>
            <a:r>
              <a:rPr lang="zh-TW" altLang="en-US" sz="2800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後</a:t>
            </a:r>
            <a:r>
              <a:rPr lang="zh-TW" altLang="en-US" sz="2800" dirty="0">
                <a:solidFill>
                  <a:srgbClr val="1E1408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 Unicode MS" panose="020B0604020202020204" pitchFamily="34" charset="-120"/>
              </a:rPr>
              <a:t>→</a:t>
            </a:r>
            <a:r>
              <a:rPr lang="zh-TW" altLang="en-US" sz="28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下一步</a:t>
            </a:r>
            <a:endParaRPr lang="en-US" altLang="zh-TW" sz="28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778343" y="6433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87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5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626</Words>
  <Application>Microsoft Office PowerPoint</Application>
  <PresentationFormat>寬螢幕</PresentationFormat>
  <Paragraphs>63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13</vt:i4>
      </vt:variant>
    </vt:vector>
  </HeadingPairs>
  <TitlesOfParts>
    <vt:vector size="31" baseType="lpstr">
      <vt:lpstr>Arial Unicode MS</vt:lpstr>
      <vt:lpstr>等线</vt:lpstr>
      <vt:lpstr>宋体</vt:lpstr>
      <vt:lpstr>王漢宗海報體一半天水</vt:lpstr>
      <vt:lpstr>王漢宗特圓體繁</vt:lpstr>
      <vt:lpstr>新細明體</vt:lpstr>
      <vt:lpstr>標楷體</vt:lpstr>
      <vt:lpstr>Arial</vt:lpstr>
      <vt:lpstr>Calibri</vt:lpstr>
      <vt:lpstr>Calibri Light</vt:lpstr>
      <vt:lpstr>Cooper Black</vt:lpstr>
      <vt:lpstr>5_自訂設計</vt:lpstr>
      <vt:lpstr>4_自訂設計</vt:lpstr>
      <vt:lpstr>2_自訂設計</vt:lpstr>
      <vt:lpstr>3_自訂設計</vt:lpstr>
      <vt:lpstr>1_自訂設計</vt:lpstr>
      <vt:lpstr>自訂設計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可爱小动物</dc:title>
  <dc:creator>第一PPT</dc:creator>
  <cp:keywords>www.1ppt.com</cp:keywords>
  <dc:description>www.1ppt.com</dc:description>
  <cp:lastModifiedBy>user</cp:lastModifiedBy>
  <cp:revision>237</cp:revision>
  <cp:lastPrinted>2024-11-01T05:58:48Z</cp:lastPrinted>
  <dcterms:created xsi:type="dcterms:W3CDTF">2020-07-14T08:29:02Z</dcterms:created>
  <dcterms:modified xsi:type="dcterms:W3CDTF">2025-09-30T06:43:25Z</dcterms:modified>
</cp:coreProperties>
</file>