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99" r:id="rId3"/>
    <p:sldId id="278" r:id="rId4"/>
    <p:sldId id="293" r:id="rId5"/>
    <p:sldId id="294" r:id="rId6"/>
    <p:sldId id="283" r:id="rId7"/>
    <p:sldId id="286" r:id="rId8"/>
    <p:sldId id="291" r:id="rId9"/>
    <p:sldId id="297" r:id="rId10"/>
    <p:sldId id="259" r:id="rId11"/>
    <p:sldId id="258" r:id="rId12"/>
    <p:sldId id="260" r:id="rId13"/>
    <p:sldId id="261" r:id="rId14"/>
    <p:sldId id="262" r:id="rId15"/>
    <p:sldId id="263" r:id="rId16"/>
    <p:sldId id="295" r:id="rId17"/>
    <p:sldId id="298" r:id="rId18"/>
    <p:sldId id="264" r:id="rId19"/>
    <p:sldId id="265" r:id="rId20"/>
    <p:sldId id="266" r:id="rId21"/>
    <p:sldId id="267" r:id="rId22"/>
    <p:sldId id="268" r:id="rId23"/>
    <p:sldId id="269" r:id="rId24"/>
    <p:sldId id="271" r:id="rId25"/>
    <p:sldId id="270" r:id="rId26"/>
    <p:sldId id="273" r:id="rId27"/>
    <p:sldId id="272" r:id="rId28"/>
    <p:sldId id="274" r:id="rId29"/>
    <p:sldId id="275" r:id="rId30"/>
    <p:sldId id="276" r:id="rId31"/>
    <p:sldId id="277" r:id="rId32"/>
    <p:sldId id="281" r:id="rId3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5540" autoAdjust="0"/>
  </p:normalViewPr>
  <p:slideViewPr>
    <p:cSldViewPr snapToGrid="0">
      <p:cViewPr varScale="1">
        <p:scale>
          <a:sx n="56" d="100"/>
          <a:sy n="56" d="100"/>
        </p:scale>
        <p:origin x="129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3F1725-6074-4B9E-82F8-04736B9DEB49}" type="datetimeFigureOut">
              <a:rPr lang="zh-TW" altLang="en-US" smtClean="0"/>
              <a:t>2014/12/16</a:t>
            </a:fld>
            <a:endParaRPr lang="zh-TW" altLang="en-US"/>
          </a:p>
        </p:txBody>
      </p:sp>
      <p:sp>
        <p:nvSpPr>
          <p:cNvPr id="4" name="頁尾版面配置區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9DE2FEC-1173-4A26-96A5-93D6B68DB359}" type="slidenum">
              <a:rPr lang="zh-TW" altLang="en-US" smtClean="0"/>
              <a:t>‹#›</a:t>
            </a:fld>
            <a:endParaRPr lang="zh-TW" altLang="en-US"/>
          </a:p>
        </p:txBody>
      </p:sp>
    </p:spTree>
    <p:extLst>
      <p:ext uri="{BB962C8B-B14F-4D97-AF65-F5344CB8AC3E}">
        <p14:creationId xmlns:p14="http://schemas.microsoft.com/office/powerpoint/2010/main" val="28351646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2C4B4-BED2-45DB-8E56-B47B03FBE637}" type="datetimeFigureOut">
              <a:rPr lang="zh-TW" altLang="en-US" smtClean="0"/>
              <a:t>2014/12/16</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26493F-5345-449E-B495-974E0445A074}" type="slidenum">
              <a:rPr lang="zh-TW" altLang="en-US" smtClean="0"/>
              <a:t>‹#›</a:t>
            </a:fld>
            <a:endParaRPr lang="zh-TW" altLang="en-US"/>
          </a:p>
        </p:txBody>
      </p:sp>
    </p:spTree>
    <p:extLst>
      <p:ext uri="{BB962C8B-B14F-4D97-AF65-F5344CB8AC3E}">
        <p14:creationId xmlns:p14="http://schemas.microsoft.com/office/powerpoint/2010/main" val="2114330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err="1" smtClean="0"/>
              <a:t>Eigenfactor</a:t>
            </a:r>
            <a:r>
              <a:rPr lang="zh-TW" altLang="en-US" b="1" dirty="0" smtClean="0"/>
              <a:t>─</a:t>
            </a:r>
            <a:r>
              <a:rPr lang="en-US" altLang="zh-TW" b="1" dirty="0" smtClean="0"/>
              <a:t>JCR</a:t>
            </a:r>
            <a:r>
              <a:rPr lang="zh-TW" altLang="en-US" b="1" dirty="0" smtClean="0"/>
              <a:t>期刊評鑑指標</a:t>
            </a:r>
            <a:r>
              <a:rPr lang="en-US" altLang="zh-TW" b="1" dirty="0" smtClean="0"/>
              <a:t/>
            </a:r>
            <a:br>
              <a:rPr lang="en-US" altLang="zh-TW" b="1" dirty="0" smtClean="0"/>
            </a:br>
            <a:r>
              <a:rPr lang="en-US" altLang="zh-TW" dirty="0" err="1" smtClean="0"/>
              <a:t>Eigenfactor</a:t>
            </a:r>
            <a:r>
              <a:rPr lang="zh-TW" altLang="en-US" dirty="0" smtClean="0"/>
              <a:t>核心概念與</a:t>
            </a:r>
            <a:r>
              <a:rPr lang="en-US" altLang="zh-TW" dirty="0" smtClean="0"/>
              <a:t>Google</a:t>
            </a:r>
            <a:r>
              <a:rPr lang="zh-TW" altLang="en-US" dirty="0" smtClean="0"/>
              <a:t>的</a:t>
            </a:r>
            <a:r>
              <a:rPr lang="en-US" altLang="zh-TW" dirty="0" smtClean="0"/>
              <a:t>PageRank</a:t>
            </a:r>
            <a:r>
              <a:rPr lang="zh-TW" altLang="en-US" dirty="0" smtClean="0"/>
              <a:t>演算法的“「</a:t>
            </a:r>
            <a:r>
              <a:rPr lang="zh-TW" altLang="en-US" b="1" u="sng" dirty="0" smtClean="0">
                <a:effectLst/>
              </a:rPr>
              <a:t>隨機瀏覽</a:t>
            </a:r>
            <a:r>
              <a:rPr lang="zh-TW" altLang="en-US" dirty="0" smtClean="0"/>
              <a:t>」</a:t>
            </a:r>
            <a:r>
              <a:rPr lang="en-US" altLang="zh-TW" dirty="0" smtClean="0"/>
              <a:t>(random surfer)”</a:t>
            </a:r>
            <a:r>
              <a:rPr lang="zh-TW" altLang="en-US" dirty="0" smtClean="0"/>
              <a:t>相同</a:t>
            </a:r>
            <a:r>
              <a:rPr lang="en-US" altLang="zh-TW" dirty="0" smtClean="0"/>
              <a:t/>
            </a:r>
            <a:br>
              <a:rPr lang="en-US" altLang="zh-TW" dirty="0" smtClean="0"/>
            </a:br>
            <a:r>
              <a:rPr lang="zh-TW" altLang="en-US" dirty="0" smtClean="0"/>
              <a:t>而</a:t>
            </a:r>
            <a:r>
              <a:rPr lang="en-US" altLang="zh-TW" dirty="0" err="1" smtClean="0"/>
              <a:t>Eigenfactor</a:t>
            </a:r>
            <a:r>
              <a:rPr lang="zh-TW" altLang="en-US" dirty="0" smtClean="0"/>
              <a:t>就是以</a:t>
            </a:r>
            <a:r>
              <a:rPr lang="zh-TW" altLang="en-US" b="1" u="sng" dirty="0" smtClean="0">
                <a:effectLst/>
              </a:rPr>
              <a:t>計算在這個過程中各期刊被閱讀到的機率為主要概念</a:t>
            </a:r>
            <a:r>
              <a:rPr lang="zh-TW" altLang="en-US" dirty="0" smtClean="0"/>
              <a:t>的指標。</a:t>
            </a:r>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5</a:t>
            </a:fld>
            <a:endParaRPr lang="zh-TW" altLang="en-US"/>
          </a:p>
        </p:txBody>
      </p:sp>
    </p:spTree>
    <p:extLst>
      <p:ext uri="{BB962C8B-B14F-4D97-AF65-F5344CB8AC3E}">
        <p14:creationId xmlns:p14="http://schemas.microsoft.com/office/powerpoint/2010/main" val="2383743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7</a:t>
            </a:fld>
            <a:endParaRPr lang="zh-TW" altLang="en-US"/>
          </a:p>
        </p:txBody>
      </p:sp>
    </p:spTree>
    <p:extLst>
      <p:ext uri="{BB962C8B-B14F-4D97-AF65-F5344CB8AC3E}">
        <p14:creationId xmlns:p14="http://schemas.microsoft.com/office/powerpoint/2010/main" val="2051449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17</a:t>
            </a:fld>
            <a:endParaRPr lang="zh-TW" altLang="en-US"/>
          </a:p>
        </p:txBody>
      </p:sp>
    </p:spTree>
    <p:extLst>
      <p:ext uri="{BB962C8B-B14F-4D97-AF65-F5344CB8AC3E}">
        <p14:creationId xmlns:p14="http://schemas.microsoft.com/office/powerpoint/2010/main" val="8746198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9" name="圖片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BD28854F-5C6B-421C-915A-33EAAEBA4C21}" type="datetimeFigureOut">
              <a:rPr lang="zh-TW" altLang="en-US" smtClean="0"/>
              <a:t>2014/12/16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67167416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D28854F-5C6B-421C-915A-33EAAEBA4C21}" type="datetimeFigureOut">
              <a:rPr lang="zh-TW" altLang="en-US" smtClean="0"/>
              <a:t>2014/12/16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11054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D28854F-5C6B-421C-915A-33EAAEBA4C21}" type="datetimeFigureOut">
              <a:rPr lang="zh-TW" altLang="en-US" smtClean="0"/>
              <a:t>2014/12/16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2676974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8" name="圖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D28854F-5C6B-421C-915A-33EAAEBA4C21}" type="datetimeFigureOut">
              <a:rPr lang="zh-TW" altLang="en-US" smtClean="0"/>
              <a:t>2014/12/16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3853865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BD28854F-5C6B-421C-915A-33EAAEBA4C21}" type="datetimeFigureOut">
              <a:rPr lang="zh-TW" altLang="en-US" smtClean="0"/>
              <a:t>2014/12/16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3696869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BD28854F-5C6B-421C-915A-33EAAEBA4C21}" type="datetimeFigureOut">
              <a:rPr lang="zh-TW" altLang="en-US" smtClean="0"/>
              <a:t>2014/12/16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1955338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BD28854F-5C6B-421C-915A-33EAAEBA4C21}" type="datetimeFigureOut">
              <a:rPr lang="zh-TW" altLang="en-US" smtClean="0"/>
              <a:t>2014/12/16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3616265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BD28854F-5C6B-421C-915A-33EAAEBA4C21}" type="datetimeFigureOut">
              <a:rPr lang="zh-TW" altLang="en-US" smtClean="0"/>
              <a:t>2014/12/16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2816791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D28854F-5C6B-421C-915A-33EAAEBA4C21}" type="datetimeFigureOut">
              <a:rPr lang="zh-TW" altLang="en-US" smtClean="0"/>
              <a:t>2014/12/16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280256754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BD28854F-5C6B-421C-915A-33EAAEBA4C21}" type="datetimeFigureOut">
              <a:rPr lang="zh-TW" altLang="en-US" smtClean="0"/>
              <a:t>2014/12/16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3010237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BD28854F-5C6B-421C-915A-33EAAEBA4C21}" type="datetimeFigureOut">
              <a:rPr lang="zh-TW" altLang="en-US" smtClean="0"/>
              <a:t>2014/12/16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16745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28854F-5C6B-421C-915A-33EAAEBA4C21}" type="datetimeFigureOut">
              <a:rPr lang="zh-TW" altLang="en-US" smtClean="0"/>
              <a:t>2014/12/16</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1333177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ithenticate.com/"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emf"/><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emf"/><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hyperlink" Target="http://www.ithenticate.com/" TargetMode="Externa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www.elsevier.com/__data/assets/pdf_file/0009/183357/ETHICS_CH_PLA01a_updatedURL.pdf"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hyperlink" Target="http://www.ebscohost.com/" TargetMode="External"/><Relationship Id="rId1" Type="http://schemas.openxmlformats.org/officeDocument/2006/relationships/slideLayout" Target="../slideLayouts/slideLayout2.xml"/><Relationship Id="rId6" Type="http://schemas.openxmlformats.org/officeDocument/2006/relationships/hyperlink" Target="http://www.wiley.com/wiley-blackwell" TargetMode="External"/><Relationship Id="rId5" Type="http://schemas.openxmlformats.org/officeDocument/2006/relationships/image" Target="../media/image16.png"/><Relationship Id="rId10" Type="http://schemas.openxmlformats.org/officeDocument/2006/relationships/image" Target="../media/image20.emf"/><Relationship Id="rId4" Type="http://schemas.openxmlformats.org/officeDocument/2006/relationships/hyperlink" Target="http://www.nature.com/" TargetMode="External"/><Relationship Id="rId9" Type="http://schemas.openxmlformats.org/officeDocument/2006/relationships/image" Target="../media/image19.emf"/></Relationships>
</file>

<file path=ppt/slides/_rels/slide7.xml.rels><?xml version="1.0" encoding="UTF-8" standalone="yes"?>
<Relationships xmlns="http://schemas.openxmlformats.org/package/2006/relationships"><Relationship Id="rId3" Type="http://schemas.openxmlformats.org/officeDocument/2006/relationships/hyperlink" Target="http://www.ithenticate.com/conten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turnitin.com/en_int/about-us/press-releases/global-plagiarism-prevention"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2638696"/>
            <a:ext cx="9144000" cy="1498283"/>
          </a:xfrm>
        </p:spPr>
        <p:txBody>
          <a:bodyPr>
            <a:normAutofit fontScale="90000"/>
          </a:bodyPr>
          <a:lstStyle/>
          <a:p>
            <a:r>
              <a:rPr lang="zh-TW" altLang="en-US" b="1" dirty="0" smtClean="0">
                <a:latin typeface="+mj-ea"/>
              </a:rPr>
              <a:t>論文原創性比對資料庫</a:t>
            </a:r>
            <a:r>
              <a:rPr lang="en-US" altLang="zh-TW" b="1" dirty="0" smtClean="0">
                <a:latin typeface="+mj-ea"/>
              </a:rPr>
              <a:t/>
            </a:r>
            <a:br>
              <a:rPr lang="en-US" altLang="zh-TW" b="1" dirty="0" smtClean="0">
                <a:latin typeface="+mj-ea"/>
              </a:rPr>
            </a:br>
            <a:endParaRPr lang="zh-TW" altLang="en-US" b="1" dirty="0">
              <a:latin typeface="+mj-ea"/>
            </a:endParaRPr>
          </a:p>
        </p:txBody>
      </p:sp>
      <p:sp>
        <p:nvSpPr>
          <p:cNvPr id="3" name="副標題 2"/>
          <p:cNvSpPr>
            <a:spLocks noGrp="1"/>
          </p:cNvSpPr>
          <p:nvPr>
            <p:ph type="subTitle" idx="1"/>
          </p:nvPr>
        </p:nvSpPr>
        <p:spPr>
          <a:xfrm>
            <a:off x="4136069" y="5407534"/>
            <a:ext cx="4454434" cy="925412"/>
          </a:xfrm>
          <a:solidFill>
            <a:schemeClr val="accent1">
              <a:lumMod val="20000"/>
              <a:lumOff val="80000"/>
            </a:schemeClr>
          </a:solidFill>
          <a:effectLst>
            <a:softEdge rad="127000"/>
          </a:effectLst>
        </p:spPr>
        <p:txBody>
          <a:bodyPr>
            <a:noAutofit/>
          </a:bodyPr>
          <a:lstStyle/>
          <a:p>
            <a:r>
              <a:rPr lang="en-US" altLang="zh-TW" sz="3200" dirty="0" smtClean="0">
                <a:solidFill>
                  <a:schemeClr val="accent2">
                    <a:lumMod val="75000"/>
                  </a:schemeClr>
                </a:solidFill>
              </a:rPr>
              <a:t> </a:t>
            </a:r>
            <a:r>
              <a:rPr lang="zh-TW" altLang="en-US" sz="3200" b="1" dirty="0" smtClean="0">
                <a:solidFill>
                  <a:schemeClr val="accent1">
                    <a:lumMod val="75000"/>
                  </a:schemeClr>
                </a:solidFill>
              </a:rPr>
              <a:t>智泉國際事業有限公司</a:t>
            </a:r>
            <a:r>
              <a:rPr lang="en-US" altLang="zh-TW" sz="3200" b="1" dirty="0" smtClean="0">
                <a:solidFill>
                  <a:schemeClr val="accent1">
                    <a:lumMod val="75000"/>
                  </a:schemeClr>
                </a:solidFill>
              </a:rPr>
              <a:t>(iGroup Taiwan)</a:t>
            </a:r>
            <a:endParaRPr lang="zh-TW" altLang="en-US" sz="3200" b="1" dirty="0">
              <a:solidFill>
                <a:schemeClr val="accent1">
                  <a:lumMod val="75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3687" y="1086921"/>
            <a:ext cx="6758609" cy="1026604"/>
          </a:xfrm>
          <a:prstGeom prst="rect">
            <a:avLst/>
          </a:prstGeom>
          <a:noFill/>
          <a:ln>
            <a:noFill/>
          </a:ln>
          <a:effectLst>
            <a:softEdge rad="1270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79408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11216" y="365125"/>
            <a:ext cx="10042584" cy="880579"/>
          </a:xfrm>
        </p:spPr>
        <p:txBody>
          <a:bodyPr/>
          <a:lstStyle/>
          <a:p>
            <a:r>
              <a:rPr lang="zh-TW" altLang="en-US" b="1" dirty="0" smtClean="0"/>
              <a:t>線</a:t>
            </a:r>
            <a:r>
              <a:rPr lang="zh-TW" altLang="en-US" b="1" dirty="0"/>
              <a:t>上</a:t>
            </a:r>
            <a:r>
              <a:rPr lang="zh-TW" altLang="en-US" b="1" dirty="0" smtClean="0"/>
              <a:t>操作方式</a:t>
            </a:r>
            <a:r>
              <a:rPr lang="en-US" altLang="zh-TW" b="1" dirty="0" smtClean="0"/>
              <a:t>--</a:t>
            </a:r>
            <a:r>
              <a:rPr lang="zh-TW" altLang="zh-TW" b="1" dirty="0" smtClean="0"/>
              <a:t>啟用</a:t>
            </a:r>
            <a:r>
              <a:rPr lang="zh-TW" altLang="zh-TW" b="1" dirty="0"/>
              <a:t>帳號</a:t>
            </a:r>
            <a:endParaRPr lang="zh-TW" altLang="en-US" dirty="0"/>
          </a:p>
        </p:txBody>
      </p:sp>
      <p:sp>
        <p:nvSpPr>
          <p:cNvPr id="3" name="內容版面配置區 2"/>
          <p:cNvSpPr>
            <a:spLocks noGrp="1"/>
          </p:cNvSpPr>
          <p:nvPr>
            <p:ph idx="1"/>
          </p:nvPr>
        </p:nvSpPr>
        <p:spPr>
          <a:xfrm>
            <a:off x="941231" y="1503653"/>
            <a:ext cx="10515600" cy="4351338"/>
          </a:xfrm>
        </p:spPr>
        <p:txBody>
          <a:bodyPr/>
          <a:lstStyle/>
          <a:p>
            <a:r>
              <a:rPr lang="en-US" altLang="zh-TW" dirty="0" err="1" smtClean="0"/>
              <a:t>iThenticate</a:t>
            </a:r>
            <a:r>
              <a:rPr lang="zh-TW" altLang="en-US" dirty="0" smtClean="0"/>
              <a:t>系統會發送一封帳號啟用用</a:t>
            </a:r>
            <a:r>
              <a:rPr lang="zh-TW" altLang="zh-TW" dirty="0" smtClean="0"/>
              <a:t>通知信</a:t>
            </a:r>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5460" y="1973103"/>
            <a:ext cx="7316221" cy="4884897"/>
          </a:xfrm>
          <a:prstGeom prst="rect">
            <a:avLst/>
          </a:prstGeom>
        </p:spPr>
      </p:pic>
    </p:spTree>
    <p:extLst>
      <p:ext uri="{BB962C8B-B14F-4D97-AF65-F5344CB8AC3E}">
        <p14:creationId xmlns:p14="http://schemas.microsoft.com/office/powerpoint/2010/main" val="2615975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線上操作方式</a:t>
            </a:r>
            <a:endParaRPr lang="zh-TW" altLang="en-US" b="1" dirty="0"/>
          </a:p>
        </p:txBody>
      </p:sp>
      <p:pic>
        <p:nvPicPr>
          <p:cNvPr id="5" name="圖片 4"/>
          <p:cNvPicPr/>
          <p:nvPr/>
        </p:nvPicPr>
        <p:blipFill rotWithShape="1">
          <a:blip r:embed="rId2"/>
          <a:srcRect l="13855" t="16428" r="14857" b="68215"/>
          <a:stretch/>
        </p:blipFill>
        <p:spPr bwMode="auto">
          <a:xfrm>
            <a:off x="1438776" y="2629594"/>
            <a:ext cx="8567473" cy="1743756"/>
          </a:xfrm>
          <a:prstGeom prst="rect">
            <a:avLst/>
          </a:prstGeom>
          <a:ln w="12700">
            <a:solidFill>
              <a:schemeClr val="tx2"/>
            </a:solidFill>
          </a:ln>
          <a:extLst>
            <a:ext uri="{53640926-AAD7-44D8-BBD7-CCE9431645EC}">
              <a14:shadowObscured xmlns:a14="http://schemas.microsoft.com/office/drawing/2010/main"/>
            </a:ext>
          </a:extLst>
        </p:spPr>
      </p:pic>
      <p:sp>
        <p:nvSpPr>
          <p:cNvPr id="7" name="橢圓 6"/>
          <p:cNvSpPr/>
          <p:nvPr/>
        </p:nvSpPr>
        <p:spPr>
          <a:xfrm>
            <a:off x="8318520" y="2743407"/>
            <a:ext cx="579549" cy="61818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911011" y="1847881"/>
            <a:ext cx="9296456" cy="954107"/>
          </a:xfrm>
          <a:prstGeom prst="rect">
            <a:avLst/>
          </a:prstGeom>
          <a:noFill/>
        </p:spPr>
        <p:txBody>
          <a:bodyPr wrap="none" rtlCol="0">
            <a:spAutoFit/>
          </a:bodyPr>
          <a:lstStyle/>
          <a:p>
            <a:r>
              <a:rPr lang="zh-TW" altLang="zh-TW" sz="2800" dirty="0"/>
              <a:t>步驟</a:t>
            </a:r>
            <a:r>
              <a:rPr lang="en-US" altLang="zh-TW" sz="2800" dirty="0"/>
              <a:t>1: </a:t>
            </a:r>
            <a:r>
              <a:rPr lang="zh-TW" altLang="zh-TW" sz="2800" dirty="0"/>
              <a:t>登入網址</a:t>
            </a:r>
            <a:r>
              <a:rPr lang="en-US" altLang="zh-TW" sz="2800" dirty="0"/>
              <a:t>: </a:t>
            </a:r>
            <a:r>
              <a:rPr lang="en-US" altLang="zh-TW" sz="2800" u="sng" dirty="0">
                <a:hlinkClick r:id="rId3"/>
              </a:rPr>
              <a:t>www.ithenticate.com</a:t>
            </a:r>
            <a:r>
              <a:rPr lang="zh-TW" altLang="zh-TW" sz="2800" dirty="0"/>
              <a:t>，於右上角點選</a:t>
            </a:r>
            <a:r>
              <a:rPr lang="en-US" altLang="zh-TW" sz="2800" dirty="0"/>
              <a:t>Login</a:t>
            </a:r>
            <a:endParaRPr lang="zh-TW" altLang="zh-TW" sz="2800" dirty="0"/>
          </a:p>
          <a:p>
            <a:endParaRPr lang="zh-TW" altLang="en-US" sz="2800" dirty="0"/>
          </a:p>
        </p:txBody>
      </p:sp>
      <p:sp>
        <p:nvSpPr>
          <p:cNvPr id="10" name="矩形 9"/>
          <p:cNvSpPr/>
          <p:nvPr/>
        </p:nvSpPr>
        <p:spPr>
          <a:xfrm>
            <a:off x="906887" y="4893453"/>
            <a:ext cx="6792244" cy="523220"/>
          </a:xfrm>
          <a:prstGeom prst="rect">
            <a:avLst/>
          </a:prstGeom>
        </p:spPr>
        <p:txBody>
          <a:bodyPr wrap="none">
            <a:spAutoFit/>
          </a:bodyPr>
          <a:lstStyle/>
          <a:p>
            <a:pPr>
              <a:spcAft>
                <a:spcPts val="0"/>
              </a:spcAft>
            </a:pPr>
            <a:r>
              <a:rPr lang="zh-TW" altLang="zh-TW" sz="2800" kern="100" dirty="0" smtClean="0">
                <a:effectLst/>
                <a:latin typeface="Calibri" panose="020F0502020204030204" pitchFamily="34" charset="0"/>
                <a:ea typeface="微軟正黑體" panose="020B0604030504040204" pitchFamily="34" charset="-120"/>
                <a:cs typeface="Times New Roman" panose="02020603050405020304" pitchFamily="18" charset="0"/>
              </a:rPr>
              <a:t>步驟</a:t>
            </a:r>
            <a:r>
              <a:rPr lang="en-US" altLang="zh-TW" sz="2800" kern="100" dirty="0" smtClean="0">
                <a:effectLst/>
                <a:latin typeface="Calibri" panose="020F0502020204030204" pitchFamily="34" charset="0"/>
                <a:ea typeface="微軟正黑體" panose="020B0604030504040204" pitchFamily="34" charset="-120"/>
                <a:cs typeface="Times New Roman" panose="02020603050405020304" pitchFamily="18" charset="0"/>
              </a:rPr>
              <a:t>2: </a:t>
            </a:r>
            <a:r>
              <a:rPr lang="zh-TW" altLang="zh-TW" sz="2800" kern="100" dirty="0" smtClean="0">
                <a:effectLst/>
                <a:latin typeface="Calibri" panose="020F0502020204030204" pitchFamily="34" charset="0"/>
                <a:ea typeface="微軟正黑體" panose="020B0604030504040204" pitchFamily="34" charset="-120"/>
                <a:cs typeface="Times New Roman" panose="02020603050405020304" pitchFamily="18" charset="0"/>
              </a:rPr>
              <a:t>依序輸入</a:t>
            </a:r>
            <a:r>
              <a:rPr lang="en-US" altLang="zh-TW" sz="2800" kern="100" dirty="0" smtClean="0">
                <a:effectLst/>
                <a:latin typeface="Calibri" panose="020F0502020204030204" pitchFamily="34" charset="0"/>
                <a:ea typeface="微軟正黑體" panose="020B0604030504040204" pitchFamily="34" charset="-120"/>
                <a:cs typeface="Times New Roman" panose="02020603050405020304" pitchFamily="18" charset="0"/>
              </a:rPr>
              <a:t>email</a:t>
            </a:r>
            <a:r>
              <a:rPr lang="zh-TW" altLang="zh-TW" sz="2800" kern="100" dirty="0" smtClean="0">
                <a:effectLst/>
                <a:latin typeface="Calibri" panose="020F0502020204030204" pitchFamily="34" charset="0"/>
                <a:ea typeface="微軟正黑體" panose="020B0604030504040204" pitchFamily="34" charset="-120"/>
                <a:cs typeface="Times New Roman" panose="02020603050405020304" pitchFamily="18" charset="0"/>
              </a:rPr>
              <a:t>和密碼，然後按</a:t>
            </a:r>
            <a:r>
              <a:rPr lang="en-US" altLang="zh-TW" sz="2800" kern="100" dirty="0" smtClean="0">
                <a:effectLst/>
                <a:latin typeface="Calibri" panose="020F0502020204030204" pitchFamily="34" charset="0"/>
                <a:ea typeface="微軟正黑體" panose="020B0604030504040204" pitchFamily="34" charset="-120"/>
                <a:cs typeface="Times New Roman" panose="02020603050405020304" pitchFamily="18" charset="0"/>
              </a:rPr>
              <a:t>Login</a:t>
            </a:r>
            <a:endParaRPr lang="zh-TW" altLang="zh-TW" sz="2800" kern="100" dirty="0">
              <a:latin typeface="Calibri" panose="020F0502020204030204" pitchFamily="34" charset="0"/>
              <a:cs typeface="Times New Roman" panose="02020603050405020304" pitchFamily="18" charset="0"/>
            </a:endParaRPr>
          </a:p>
        </p:txBody>
      </p:sp>
      <p:pic>
        <p:nvPicPr>
          <p:cNvPr id="11" name="圖片 10"/>
          <p:cNvPicPr/>
          <p:nvPr/>
        </p:nvPicPr>
        <p:blipFill rotWithShape="1">
          <a:blip r:embed="rId4" cstate="print">
            <a:extLst>
              <a:ext uri="{28A0092B-C50C-407E-A947-70E740481C1C}">
                <a14:useLocalDpi xmlns:a14="http://schemas.microsoft.com/office/drawing/2010/main" val="0"/>
              </a:ext>
            </a:extLst>
          </a:blip>
          <a:srcRect l="36146" t="28929" r="37146" b="20714"/>
          <a:stretch/>
        </p:blipFill>
        <p:spPr bwMode="auto">
          <a:xfrm>
            <a:off x="7877642" y="3606417"/>
            <a:ext cx="3476158" cy="2961808"/>
          </a:xfrm>
          <a:prstGeom prst="rect">
            <a:avLst/>
          </a:prstGeom>
          <a:ln w="12700">
            <a:solidFill>
              <a:schemeClr val="tx2"/>
            </a:solidFill>
          </a:ln>
          <a:extLst>
            <a:ext uri="{53640926-AAD7-44D8-BBD7-CCE9431645EC}">
              <a14:shadowObscured xmlns:a14="http://schemas.microsoft.com/office/drawing/2010/main"/>
            </a:ext>
          </a:extLst>
        </p:spPr>
      </p:pic>
      <p:sp>
        <p:nvSpPr>
          <p:cNvPr id="12" name="向右箭號 11"/>
          <p:cNvSpPr/>
          <p:nvPr/>
        </p:nvSpPr>
        <p:spPr>
          <a:xfrm>
            <a:off x="8898069" y="6057259"/>
            <a:ext cx="606539" cy="46363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25359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忘記密碼</a:t>
            </a:r>
            <a:r>
              <a:rPr lang="en-US" altLang="zh-TW" dirty="0" smtClean="0"/>
              <a:t>----</a:t>
            </a:r>
            <a:r>
              <a:rPr lang="zh-TW" altLang="en-US" dirty="0" smtClean="0"/>
              <a:t>如何重新取得密碼</a:t>
            </a:r>
            <a:endParaRPr lang="zh-TW" altLang="en-US" dirty="0"/>
          </a:p>
        </p:txBody>
      </p:sp>
      <p:sp>
        <p:nvSpPr>
          <p:cNvPr id="3" name="內容版面配置區 2"/>
          <p:cNvSpPr>
            <a:spLocks noGrp="1"/>
          </p:cNvSpPr>
          <p:nvPr>
            <p:ph idx="1"/>
          </p:nvPr>
        </p:nvSpPr>
        <p:spPr/>
        <p:txBody>
          <a:bodyPr/>
          <a:lstStyle/>
          <a:p>
            <a:r>
              <a:rPr lang="zh-TW" altLang="zh-TW" b="1" dirty="0" smtClean="0"/>
              <a:t>請點選</a:t>
            </a:r>
            <a:r>
              <a:rPr lang="en-US" altLang="zh-TW" b="1" dirty="0" smtClean="0"/>
              <a:t>forget password,</a:t>
            </a:r>
            <a:r>
              <a:rPr lang="zh-TW" altLang="zh-TW" b="1" dirty="0" smtClean="0"/>
              <a:t>再輸入當初申請</a:t>
            </a:r>
            <a:r>
              <a:rPr lang="en-US" altLang="zh-TW" b="1" dirty="0" smtClean="0"/>
              <a:t>email</a:t>
            </a:r>
            <a:r>
              <a:rPr lang="zh-TW" altLang="zh-TW" b="1" dirty="0" smtClean="0"/>
              <a:t>，系統將重設密碼</a:t>
            </a:r>
            <a:endParaRPr lang="zh-TW" altLang="en-US" dirty="0" smtClean="0"/>
          </a:p>
          <a:p>
            <a:endParaRPr lang="zh-TW" altLang="en-US" dirty="0"/>
          </a:p>
        </p:txBody>
      </p:sp>
      <p:pic>
        <p:nvPicPr>
          <p:cNvPr id="3074" name="Picture 2" descr="Ithenticate管理者新建帳號-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0493" y="2579821"/>
            <a:ext cx="3378870" cy="400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5992" y="2579821"/>
            <a:ext cx="3606084" cy="41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921035" y="1358047"/>
            <a:ext cx="184731" cy="461665"/>
          </a:xfrm>
          <a:prstGeom prst="rect">
            <a:avLst/>
          </a:prstGeom>
          <a:noFill/>
        </p:spPr>
        <p:txBody>
          <a:bodyPr wrap="none" rtlCol="0">
            <a:spAutoFit/>
          </a:bodyPr>
          <a:lstStyle/>
          <a:p>
            <a:endParaRPr lang="zh-TW" altLang="en-US" sz="2400" dirty="0"/>
          </a:p>
        </p:txBody>
      </p:sp>
    </p:spTree>
    <p:extLst>
      <p:ext uri="{BB962C8B-B14F-4D97-AF65-F5344CB8AC3E}">
        <p14:creationId xmlns:p14="http://schemas.microsoft.com/office/powerpoint/2010/main" val="414494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a:t>更改</a:t>
            </a:r>
            <a:r>
              <a:rPr lang="zh-TW" altLang="zh-TW" b="1" dirty="0" smtClean="0"/>
              <a:t>帳號</a:t>
            </a:r>
            <a:r>
              <a:rPr lang="zh-TW" altLang="en-US" b="1" dirty="0" smtClean="0"/>
              <a:t>資訊</a:t>
            </a:r>
            <a:endParaRPr lang="zh-TW" altLang="en-US" dirty="0"/>
          </a:p>
        </p:txBody>
      </p:sp>
      <p:sp>
        <p:nvSpPr>
          <p:cNvPr id="3" name="內容版面配置區 2"/>
          <p:cNvSpPr>
            <a:spLocks noGrp="1"/>
          </p:cNvSpPr>
          <p:nvPr>
            <p:ph idx="1"/>
          </p:nvPr>
        </p:nvSpPr>
        <p:spPr/>
        <p:txBody>
          <a:bodyPr/>
          <a:lstStyle/>
          <a:p>
            <a:r>
              <a:rPr lang="zh-TW" altLang="zh-TW" dirty="0"/>
              <a:t>登入</a:t>
            </a:r>
            <a:r>
              <a:rPr lang="en-US" altLang="zh-TW" dirty="0" err="1"/>
              <a:t>iThenticate</a:t>
            </a:r>
            <a:r>
              <a:rPr lang="zh-TW" altLang="zh-TW" dirty="0"/>
              <a:t>後</a:t>
            </a:r>
            <a:r>
              <a:rPr lang="en-US" altLang="zh-TW" dirty="0"/>
              <a:t>,</a:t>
            </a:r>
            <a:r>
              <a:rPr lang="zh-TW" altLang="zh-TW" dirty="0"/>
              <a:t>在主畫面上方工具列</a:t>
            </a:r>
            <a:r>
              <a:rPr lang="en-US" altLang="zh-TW" dirty="0"/>
              <a:t>,</a:t>
            </a:r>
            <a:r>
              <a:rPr lang="zh-TW" altLang="zh-TW" dirty="0"/>
              <a:t>請點選『</a:t>
            </a:r>
            <a:r>
              <a:rPr lang="en-US" altLang="zh-TW" dirty="0"/>
              <a:t>Account Info</a:t>
            </a:r>
            <a:r>
              <a:rPr lang="zh-TW" altLang="zh-TW" dirty="0"/>
              <a:t>』</a:t>
            </a:r>
            <a:endParaRPr lang="zh-TW" alt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0831" y="2593415"/>
            <a:ext cx="4846001" cy="1759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群組 8"/>
          <p:cNvGrpSpPr/>
          <p:nvPr/>
        </p:nvGrpSpPr>
        <p:grpSpPr>
          <a:xfrm>
            <a:off x="4162963" y="1646236"/>
            <a:ext cx="7413468" cy="5211764"/>
            <a:chOff x="3825026" y="1557751"/>
            <a:chExt cx="7413468" cy="5211764"/>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5026" y="1557751"/>
              <a:ext cx="7413468" cy="5211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2"/>
            <p:cNvSpPr txBox="1">
              <a:spLocks noChangeArrowheads="1"/>
            </p:cNvSpPr>
            <p:nvPr/>
          </p:nvSpPr>
          <p:spPr bwMode="auto">
            <a:xfrm>
              <a:off x="5535533" y="2704998"/>
              <a:ext cx="29621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rPr>
                <a:t>輸入中文或是英文名字</a:t>
              </a:r>
              <a:endParaRPr kumimoji="0" lang="zh-TW" altLang="zh-TW" sz="2800" b="0" i="0" u="none" strike="noStrike" cap="none" normalizeH="0" baseline="0" dirty="0" smtClean="0">
                <a:ln>
                  <a:noFill/>
                </a:ln>
                <a:solidFill>
                  <a:schemeClr val="tx1"/>
                </a:solidFill>
                <a:effectLst/>
                <a:latin typeface="Arial" panose="020B0604020202020204" pitchFamily="34" charset="0"/>
              </a:endParaRPr>
            </a:p>
          </p:txBody>
        </p:sp>
        <p:sp>
          <p:nvSpPr>
            <p:cNvPr id="7" name="文字方塊 2"/>
            <p:cNvSpPr txBox="1">
              <a:spLocks noChangeArrowheads="1"/>
            </p:cNvSpPr>
            <p:nvPr/>
          </p:nvSpPr>
          <p:spPr bwMode="auto">
            <a:xfrm>
              <a:off x="5535533" y="3209267"/>
              <a:ext cx="29621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rPr>
                <a:t>輸入中文或是英文姓氏</a:t>
              </a:r>
              <a:endParaRPr kumimoji="0" lang="zh-TW" altLang="zh-TW" sz="2800" b="0" i="0" u="none" strike="noStrike" cap="none" normalizeH="0" baseline="0" dirty="0" smtClean="0">
                <a:ln>
                  <a:noFill/>
                </a:ln>
                <a:solidFill>
                  <a:schemeClr val="tx1"/>
                </a:solidFill>
                <a:effectLst/>
                <a:latin typeface="Arial" panose="020B0604020202020204" pitchFamily="34" charset="0"/>
              </a:endParaRPr>
            </a:p>
          </p:txBody>
        </p:sp>
        <p:sp>
          <p:nvSpPr>
            <p:cNvPr id="8" name="文字方塊 2"/>
            <p:cNvSpPr txBox="1">
              <a:spLocks noChangeArrowheads="1"/>
            </p:cNvSpPr>
            <p:nvPr/>
          </p:nvSpPr>
          <p:spPr bwMode="auto">
            <a:xfrm>
              <a:off x="5535533" y="3697060"/>
              <a:ext cx="29621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zh-TW" altLang="en-US" dirty="0">
                  <a:solidFill>
                    <a:srgbClr val="FF0000"/>
                  </a:solidFill>
                  <a:latin typeface="標楷體" panose="03000509000000000000" pitchFamily="65" charset="-120"/>
                  <a:ea typeface="標楷體" panose="03000509000000000000" pitchFamily="65" charset="-120"/>
                </a:rPr>
                <a:t>輸入</a:t>
              </a:r>
              <a:r>
                <a:rPr kumimoji="0" lang="en-US" altLang="zh-TW"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rPr>
                <a:t>email</a:t>
              </a:r>
              <a:r>
                <a:rPr kumimoji="0" lang="zh-TW" altLang="en-US"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rPr>
                <a:t> 信箱 </a:t>
              </a:r>
              <a:endParaRPr kumimoji="0" lang="zh-TW" altLang="zh-TW" sz="2800" b="0" i="0" u="none" strike="noStrike" cap="none" normalizeH="0" baseline="0" dirty="0" smtClean="0">
                <a:ln>
                  <a:noFill/>
                </a:ln>
                <a:solidFill>
                  <a:schemeClr val="tx1"/>
                </a:solidFill>
                <a:effectLst/>
                <a:latin typeface="Arial" panose="020B0604020202020204" pitchFamily="34" charset="0"/>
              </a:endParaRPr>
            </a:p>
          </p:txBody>
        </p:sp>
        <p:sp>
          <p:nvSpPr>
            <p:cNvPr id="11" name="文字方塊 2"/>
            <p:cNvSpPr txBox="1">
              <a:spLocks noChangeArrowheads="1"/>
            </p:cNvSpPr>
            <p:nvPr/>
          </p:nvSpPr>
          <p:spPr bwMode="auto">
            <a:xfrm>
              <a:off x="5507395" y="4723891"/>
              <a:ext cx="29621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zh-TW" altLang="en-US" dirty="0" smtClean="0">
                  <a:solidFill>
                    <a:srgbClr val="FF0000"/>
                  </a:solidFill>
                  <a:latin typeface="標楷體" panose="03000509000000000000" pitchFamily="65" charset="-120"/>
                  <a:ea typeface="標楷體" panose="03000509000000000000" pitchFamily="65" charset="-120"/>
                </a:rPr>
                <a:t>輸入</a:t>
              </a:r>
              <a:r>
                <a:rPr kumimoji="0" lang="zh-TW" altLang="en-US"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rPr>
                <a:t>原始密碼</a:t>
              </a:r>
              <a:endParaRPr kumimoji="0" lang="zh-TW" altLang="zh-TW" sz="2800" b="0" i="0" u="none" strike="noStrike" cap="none" normalizeH="0" baseline="0" dirty="0" smtClean="0">
                <a:ln>
                  <a:noFill/>
                </a:ln>
                <a:solidFill>
                  <a:schemeClr val="tx1"/>
                </a:solidFill>
                <a:effectLst/>
                <a:latin typeface="Arial" panose="020B0604020202020204" pitchFamily="34" charset="0"/>
              </a:endParaRPr>
            </a:p>
          </p:txBody>
        </p:sp>
        <p:sp>
          <p:nvSpPr>
            <p:cNvPr id="12" name="文字方塊 2"/>
            <p:cNvSpPr txBox="1">
              <a:spLocks noChangeArrowheads="1"/>
            </p:cNvSpPr>
            <p:nvPr/>
          </p:nvSpPr>
          <p:spPr bwMode="auto">
            <a:xfrm>
              <a:off x="5494516" y="5725665"/>
              <a:ext cx="29621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zh-TW" altLang="en-US" dirty="0" smtClean="0">
                  <a:solidFill>
                    <a:srgbClr val="FF0000"/>
                  </a:solidFill>
                  <a:latin typeface="標楷體" panose="03000509000000000000" pitchFamily="65" charset="-120"/>
                  <a:ea typeface="標楷體" panose="03000509000000000000" pitchFamily="65" charset="-120"/>
                </a:rPr>
                <a:t>再次輸入新</a:t>
              </a:r>
              <a:r>
                <a:rPr kumimoji="0" lang="zh-TW" altLang="en-US"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rPr>
                <a:t>密碼</a:t>
              </a:r>
              <a:endParaRPr kumimoji="0" lang="zh-TW" altLang="zh-TW" sz="2800" b="0" i="0" u="none" strike="noStrike" cap="none" normalizeH="0" baseline="0" dirty="0" smtClean="0">
                <a:ln>
                  <a:noFill/>
                </a:ln>
                <a:solidFill>
                  <a:schemeClr val="tx1"/>
                </a:solidFill>
                <a:effectLst/>
                <a:latin typeface="Arial" panose="020B0604020202020204" pitchFamily="34" charset="0"/>
              </a:endParaRPr>
            </a:p>
          </p:txBody>
        </p:sp>
        <p:sp>
          <p:nvSpPr>
            <p:cNvPr id="13" name="文字方塊 2"/>
            <p:cNvSpPr txBox="1">
              <a:spLocks noChangeArrowheads="1"/>
            </p:cNvSpPr>
            <p:nvPr/>
          </p:nvSpPr>
          <p:spPr bwMode="auto">
            <a:xfrm>
              <a:off x="5494516" y="5223677"/>
              <a:ext cx="29621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zh-TW" altLang="en-US" dirty="0" smtClean="0">
                  <a:solidFill>
                    <a:srgbClr val="FF0000"/>
                  </a:solidFill>
                  <a:latin typeface="標楷體" panose="03000509000000000000" pitchFamily="65" charset="-120"/>
                  <a:ea typeface="標楷體" panose="03000509000000000000" pitchFamily="65" charset="-120"/>
                </a:rPr>
                <a:t>輸入</a:t>
              </a:r>
              <a:r>
                <a:rPr lang="zh-TW" altLang="en-US" dirty="0">
                  <a:solidFill>
                    <a:srgbClr val="FF0000"/>
                  </a:solidFill>
                  <a:latin typeface="標楷體" panose="03000509000000000000" pitchFamily="65" charset="-120"/>
                  <a:ea typeface="標楷體" panose="03000509000000000000" pitchFamily="65" charset="-120"/>
                </a:rPr>
                <a:t>新</a:t>
              </a:r>
              <a:r>
                <a:rPr kumimoji="0" lang="zh-TW" altLang="en-US"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rPr>
                <a:t>密碼</a:t>
              </a:r>
              <a:endParaRPr kumimoji="0" lang="zh-TW" altLang="zh-TW" sz="2800" b="0" i="0" u="none" strike="noStrike" cap="none" normalizeH="0" baseline="0" dirty="0" smtClean="0">
                <a:ln>
                  <a:noFill/>
                </a:ln>
                <a:solidFill>
                  <a:schemeClr val="tx1"/>
                </a:solidFill>
                <a:effectLst/>
                <a:latin typeface="Arial" panose="020B0604020202020204" pitchFamily="34" charset="0"/>
              </a:endParaRPr>
            </a:p>
          </p:txBody>
        </p:sp>
      </p:grpSp>
      <p:sp>
        <p:nvSpPr>
          <p:cNvPr id="10" name="橢圓 9"/>
          <p:cNvSpPr/>
          <p:nvPr/>
        </p:nvSpPr>
        <p:spPr>
          <a:xfrm>
            <a:off x="2794714" y="2593416"/>
            <a:ext cx="1519709" cy="61585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0984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比對</a:t>
            </a:r>
            <a:r>
              <a:rPr lang="zh-TW" altLang="zh-TW" b="1" dirty="0" smtClean="0"/>
              <a:t>文稿</a:t>
            </a:r>
            <a:r>
              <a:rPr lang="zh-TW" altLang="en-US" b="1" dirty="0" smtClean="0"/>
              <a:t>原創性</a:t>
            </a:r>
            <a:r>
              <a:rPr lang="en-US" altLang="zh-TW" b="1" dirty="0" smtClean="0"/>
              <a:t>-</a:t>
            </a:r>
            <a:r>
              <a:rPr lang="zh-TW" altLang="en-US" b="1" dirty="0" smtClean="0"/>
              <a:t>文件櫃</a:t>
            </a:r>
            <a:endParaRPr lang="zh-TW" altLang="en-US" dirty="0"/>
          </a:p>
        </p:txBody>
      </p:sp>
      <p:sp>
        <p:nvSpPr>
          <p:cNvPr id="3" name="內容版面配置區 2"/>
          <p:cNvSpPr>
            <a:spLocks noGrp="1"/>
          </p:cNvSpPr>
          <p:nvPr>
            <p:ph idx="1"/>
          </p:nvPr>
        </p:nvSpPr>
        <p:spPr/>
        <p:txBody>
          <a:bodyPr/>
          <a:lstStyle/>
          <a:p>
            <a:r>
              <a:rPr lang="zh-TW" altLang="zh-TW" b="1" dirty="0"/>
              <a:t>步驟</a:t>
            </a:r>
            <a:r>
              <a:rPr lang="en-US" altLang="zh-TW" b="1" dirty="0"/>
              <a:t>1:</a:t>
            </a:r>
            <a:r>
              <a:rPr lang="en-US" altLang="zh-TW" dirty="0"/>
              <a:t> </a:t>
            </a:r>
            <a:r>
              <a:rPr lang="zh-TW" altLang="zh-TW" dirty="0" smtClean="0"/>
              <a:t>登入</a:t>
            </a:r>
            <a:r>
              <a:rPr lang="zh-TW" altLang="zh-TW" dirty="0"/>
              <a:t>後，</a:t>
            </a:r>
            <a:r>
              <a:rPr lang="zh-TW" altLang="zh-TW" b="1" dirty="0"/>
              <a:t>左側</a:t>
            </a:r>
            <a:r>
              <a:rPr lang="zh-TW" altLang="zh-TW" dirty="0"/>
              <a:t>會看到您專屬的文件櫃 </a:t>
            </a:r>
            <a:r>
              <a:rPr lang="en-US" altLang="zh-TW" b="1" dirty="0"/>
              <a:t>My Folders</a:t>
            </a:r>
            <a:r>
              <a:rPr lang="en-US" altLang="zh-TW" dirty="0"/>
              <a:t> </a:t>
            </a:r>
            <a:r>
              <a:rPr lang="zh-TW" altLang="zh-TW" dirty="0"/>
              <a:t>和檔案夾 </a:t>
            </a:r>
            <a:r>
              <a:rPr lang="en-US" altLang="zh-TW" b="1" dirty="0"/>
              <a:t>My Documents</a:t>
            </a:r>
            <a:endParaRPr lang="zh-TW" altLang="zh-TW" dirty="0"/>
          </a:p>
          <a:p>
            <a:endParaRPr lang="zh-TW" alt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8169" y="2877343"/>
            <a:ext cx="3579248" cy="3299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01852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88853" y="233409"/>
            <a:ext cx="10077091" cy="963343"/>
          </a:xfrm>
        </p:spPr>
        <p:txBody>
          <a:bodyPr/>
          <a:lstStyle/>
          <a:p>
            <a:r>
              <a:rPr lang="zh-TW" altLang="en-US" b="1" dirty="0" smtClean="0"/>
              <a:t>比對</a:t>
            </a:r>
            <a:r>
              <a:rPr lang="zh-TW" altLang="zh-TW" b="1" dirty="0" smtClean="0"/>
              <a:t>文稿</a:t>
            </a:r>
            <a:r>
              <a:rPr lang="zh-TW" altLang="en-US" b="1" dirty="0" smtClean="0"/>
              <a:t>原創性</a:t>
            </a:r>
            <a:r>
              <a:rPr lang="en-US" altLang="zh-TW" b="1" dirty="0" smtClean="0"/>
              <a:t>-</a:t>
            </a:r>
            <a:r>
              <a:rPr lang="zh-TW" altLang="en-US" b="1" dirty="0" smtClean="0"/>
              <a:t>建立文件夾                                   </a:t>
            </a:r>
            <a:endParaRPr lang="zh-TW" altLang="en-US" dirty="0"/>
          </a:p>
        </p:txBody>
      </p:sp>
      <p:sp>
        <p:nvSpPr>
          <p:cNvPr id="3" name="內容版面配置區 2"/>
          <p:cNvSpPr>
            <a:spLocks noGrp="1"/>
          </p:cNvSpPr>
          <p:nvPr>
            <p:ph idx="1"/>
          </p:nvPr>
        </p:nvSpPr>
        <p:spPr>
          <a:xfrm>
            <a:off x="0" y="1690688"/>
            <a:ext cx="2777706" cy="4351338"/>
          </a:xfrm>
        </p:spPr>
        <p:txBody>
          <a:bodyPr/>
          <a:lstStyle/>
          <a:p>
            <a:r>
              <a:rPr lang="zh-TW" altLang="zh-TW" b="1" dirty="0"/>
              <a:t>步驟</a:t>
            </a:r>
            <a:r>
              <a:rPr lang="en-US" altLang="zh-TW" b="1" dirty="0"/>
              <a:t>2: </a:t>
            </a:r>
            <a:r>
              <a:rPr lang="zh-TW" altLang="en-US" dirty="0" smtClean="0"/>
              <a:t>建立文件</a:t>
            </a:r>
            <a:r>
              <a:rPr lang="zh-TW" altLang="en-US" dirty="0"/>
              <a:t>夾</a:t>
            </a:r>
            <a:r>
              <a:rPr lang="zh-TW" altLang="zh-TW" dirty="0" smtClean="0"/>
              <a:t>可以</a:t>
            </a:r>
            <a:r>
              <a:rPr lang="zh-TW" altLang="zh-TW" dirty="0"/>
              <a:t>在</a:t>
            </a:r>
            <a:r>
              <a:rPr lang="zh-TW" altLang="zh-TW" b="1" dirty="0">
                <a:solidFill>
                  <a:srgbClr val="FF0000"/>
                </a:solidFill>
              </a:rPr>
              <a:t>右側下方</a:t>
            </a:r>
            <a:r>
              <a:rPr lang="zh-TW" altLang="zh-TW" dirty="0"/>
              <a:t>點選 </a:t>
            </a:r>
            <a:r>
              <a:rPr lang="en-US" altLang="zh-TW" b="1" dirty="0"/>
              <a:t>New Folder </a:t>
            </a:r>
            <a:r>
              <a:rPr lang="zh-TW" altLang="zh-TW" dirty="0"/>
              <a:t>及 </a:t>
            </a:r>
            <a:r>
              <a:rPr lang="en-US" altLang="zh-TW" b="1" dirty="0"/>
              <a:t>New Folder Group </a:t>
            </a:r>
            <a:r>
              <a:rPr lang="zh-TW" altLang="zh-TW" dirty="0"/>
              <a:t>去命名新增資料夾</a:t>
            </a:r>
            <a:endParaRPr lang="zh-TW" altLang="en-US"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86" t="16667" r="1857" b="10688"/>
          <a:stretch/>
        </p:blipFill>
        <p:spPr bwMode="auto">
          <a:xfrm>
            <a:off x="2777706" y="1196752"/>
            <a:ext cx="9144000" cy="5661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圓角矩形 3"/>
          <p:cNvSpPr/>
          <p:nvPr/>
        </p:nvSpPr>
        <p:spPr>
          <a:xfrm>
            <a:off x="10230928" y="3312543"/>
            <a:ext cx="1708030" cy="167352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3906240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00996" y="235582"/>
            <a:ext cx="9852804" cy="732698"/>
          </a:xfrm>
        </p:spPr>
        <p:txBody>
          <a:bodyPr>
            <a:normAutofit/>
          </a:bodyPr>
          <a:lstStyle/>
          <a:p>
            <a:r>
              <a:rPr lang="zh-TW" altLang="en-US" b="1" dirty="0" smtClean="0"/>
              <a:t>排除設定</a:t>
            </a:r>
            <a:endParaRPr lang="zh-TW" altLang="en-US" b="1" dirty="0"/>
          </a:p>
        </p:txBody>
      </p:sp>
      <p:sp>
        <p:nvSpPr>
          <p:cNvPr id="3" name="內容版面配置區 2"/>
          <p:cNvSpPr>
            <a:spLocks noGrp="1"/>
          </p:cNvSpPr>
          <p:nvPr>
            <p:ph idx="1"/>
          </p:nvPr>
        </p:nvSpPr>
        <p:spPr/>
        <p:txBody>
          <a:bodyPr/>
          <a:lstStyle/>
          <a:p>
            <a:endParaRPr lang="zh-TW" altLang="en-US"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467" t="20833" r="21585" b="7822"/>
          <a:stretch/>
        </p:blipFill>
        <p:spPr bwMode="auto">
          <a:xfrm>
            <a:off x="824404" y="1367208"/>
            <a:ext cx="9114953" cy="5286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圓角矩形 4"/>
          <p:cNvSpPr/>
          <p:nvPr/>
        </p:nvSpPr>
        <p:spPr>
          <a:xfrm>
            <a:off x="1140403" y="3678040"/>
            <a:ext cx="2304256" cy="295232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p:cNvSpPr txBox="1"/>
          <p:nvPr/>
        </p:nvSpPr>
        <p:spPr>
          <a:xfrm>
            <a:off x="3564426" y="3854573"/>
            <a:ext cx="2448272" cy="2308324"/>
          </a:xfrm>
          <a:prstGeom prst="rect">
            <a:avLst/>
          </a:prstGeom>
          <a:noFill/>
        </p:spPr>
        <p:txBody>
          <a:bodyPr wrap="square" rtlCol="0">
            <a:spAutoFit/>
          </a:bodyPr>
          <a:lstStyle/>
          <a:p>
            <a:r>
              <a:rPr lang="zh-TW" altLang="en-US" sz="2400" b="1" dirty="0" smtClean="0">
                <a:solidFill>
                  <a:srgbClr val="FF0000"/>
                </a:solidFill>
                <a:latin typeface="微軟正黑體" panose="020B0604030504040204" pitchFamily="34" charset="-120"/>
                <a:ea typeface="微軟正黑體" panose="020B0604030504040204" pitchFamily="34" charset="-120"/>
              </a:rPr>
              <a:t>排除設定包括</a:t>
            </a:r>
            <a:r>
              <a:rPr lang="en-US" altLang="zh-TW" sz="2400" b="1" dirty="0" smtClean="0">
                <a:solidFill>
                  <a:srgbClr val="FF0000"/>
                </a:solidFill>
                <a:latin typeface="微軟正黑體" panose="020B0604030504040204" pitchFamily="34" charset="-120"/>
                <a:ea typeface="微軟正黑體" panose="020B0604030504040204" pitchFamily="34" charset="-120"/>
              </a:rPr>
              <a:t>:</a:t>
            </a:r>
          </a:p>
          <a:p>
            <a:r>
              <a:rPr lang="en-US" altLang="zh-TW" sz="2400" b="1" dirty="0" smtClean="0">
                <a:solidFill>
                  <a:srgbClr val="FF0000"/>
                </a:solidFill>
                <a:latin typeface="微軟正黑體" panose="020B0604030504040204" pitchFamily="34" charset="-120"/>
                <a:ea typeface="微軟正黑體" panose="020B0604030504040204" pitchFamily="34" charset="-120"/>
              </a:rPr>
              <a:t>-&gt;</a:t>
            </a:r>
            <a:r>
              <a:rPr lang="zh-TW" altLang="en-US" sz="2400" b="1" dirty="0" smtClean="0">
                <a:solidFill>
                  <a:srgbClr val="FF0000"/>
                </a:solidFill>
                <a:latin typeface="微軟正黑體" panose="020B0604030504040204" pitchFamily="34" charset="-120"/>
                <a:ea typeface="微軟正黑體" panose="020B0604030504040204" pitchFamily="34" charset="-120"/>
              </a:rPr>
              <a:t>引用</a:t>
            </a:r>
            <a:endParaRPr lang="en-US" altLang="zh-TW" sz="2400" b="1" dirty="0" smtClean="0">
              <a:solidFill>
                <a:srgbClr val="FF0000"/>
              </a:solidFill>
              <a:latin typeface="微軟正黑體" panose="020B0604030504040204" pitchFamily="34" charset="-120"/>
              <a:ea typeface="微軟正黑體" panose="020B0604030504040204" pitchFamily="34" charset="-120"/>
            </a:endParaRPr>
          </a:p>
          <a:p>
            <a:r>
              <a:rPr lang="en-US" altLang="zh-TW" sz="2400" b="1" dirty="0" smtClean="0">
                <a:solidFill>
                  <a:srgbClr val="FF0000"/>
                </a:solidFill>
                <a:latin typeface="微軟正黑體" panose="020B0604030504040204" pitchFamily="34" charset="-120"/>
                <a:ea typeface="微軟正黑體" panose="020B0604030504040204" pitchFamily="34" charset="-120"/>
              </a:rPr>
              <a:t>-&gt;</a:t>
            </a:r>
            <a:r>
              <a:rPr lang="zh-TW" altLang="en-US" sz="2400" b="1" dirty="0" smtClean="0">
                <a:solidFill>
                  <a:srgbClr val="FF0000"/>
                </a:solidFill>
                <a:latin typeface="微軟正黑體" panose="020B0604030504040204" pitchFamily="34" charset="-120"/>
                <a:ea typeface="微軟正黑體" panose="020B0604030504040204" pitchFamily="34" charset="-120"/>
              </a:rPr>
              <a:t>參考資料</a:t>
            </a:r>
            <a:endParaRPr lang="en-US" altLang="zh-TW" sz="2400" b="1" dirty="0" smtClean="0">
              <a:solidFill>
                <a:srgbClr val="FF0000"/>
              </a:solidFill>
              <a:latin typeface="微軟正黑體" panose="020B0604030504040204" pitchFamily="34" charset="-120"/>
              <a:ea typeface="微軟正黑體" panose="020B0604030504040204" pitchFamily="34" charset="-120"/>
            </a:endParaRPr>
          </a:p>
          <a:p>
            <a:r>
              <a:rPr lang="en-US" altLang="zh-TW" sz="2400" b="1" dirty="0" smtClean="0">
                <a:solidFill>
                  <a:srgbClr val="FF0000"/>
                </a:solidFill>
                <a:latin typeface="微軟正黑體" panose="020B0604030504040204" pitchFamily="34" charset="-120"/>
                <a:ea typeface="微軟正黑體" panose="020B0604030504040204" pitchFamily="34" charset="-120"/>
              </a:rPr>
              <a:t>-&gt;</a:t>
            </a:r>
            <a:r>
              <a:rPr lang="zh-TW" altLang="en-US" sz="2400" b="1" dirty="0" smtClean="0">
                <a:solidFill>
                  <a:srgbClr val="FF0000"/>
                </a:solidFill>
                <a:latin typeface="微軟正黑體" panose="020B0604030504040204" pitchFamily="34" charset="-120"/>
                <a:ea typeface="微軟正黑體" panose="020B0604030504040204" pitchFamily="34" charset="-120"/>
              </a:rPr>
              <a:t>詞語</a:t>
            </a:r>
            <a:endParaRPr lang="en-US" altLang="zh-TW" sz="2400" b="1" dirty="0" smtClean="0">
              <a:solidFill>
                <a:srgbClr val="FF0000"/>
              </a:solidFill>
              <a:latin typeface="微軟正黑體" panose="020B0604030504040204" pitchFamily="34" charset="-120"/>
              <a:ea typeface="微軟正黑體" panose="020B0604030504040204" pitchFamily="34" charset="-120"/>
            </a:endParaRPr>
          </a:p>
          <a:p>
            <a:r>
              <a:rPr lang="en-US" altLang="zh-TW" sz="2400" b="1" dirty="0" smtClean="0">
                <a:solidFill>
                  <a:srgbClr val="FF0000"/>
                </a:solidFill>
                <a:latin typeface="微軟正黑體" panose="020B0604030504040204" pitchFamily="34" charset="-120"/>
                <a:ea typeface="微軟正黑體" panose="020B0604030504040204" pitchFamily="34" charset="-120"/>
              </a:rPr>
              <a:t>-&gt;</a:t>
            </a:r>
            <a:r>
              <a:rPr lang="zh-TW" altLang="en-US" sz="2400" b="1" dirty="0" smtClean="0">
                <a:solidFill>
                  <a:srgbClr val="FF0000"/>
                </a:solidFill>
                <a:latin typeface="微軟正黑體" panose="020B0604030504040204" pitchFamily="34" charset="-120"/>
                <a:ea typeface="微軟正黑體" panose="020B0604030504040204" pitchFamily="34" charset="-120"/>
              </a:rPr>
              <a:t>小型相符結果</a:t>
            </a:r>
            <a:endParaRPr lang="en-US" altLang="zh-TW" sz="2400" b="1" dirty="0" smtClean="0">
              <a:solidFill>
                <a:srgbClr val="FF0000"/>
              </a:solidFill>
              <a:latin typeface="微軟正黑體" panose="020B0604030504040204" pitchFamily="34" charset="-120"/>
              <a:ea typeface="微軟正黑體" panose="020B0604030504040204" pitchFamily="34" charset="-120"/>
            </a:endParaRPr>
          </a:p>
          <a:p>
            <a:r>
              <a:rPr lang="en-US" altLang="zh-TW" sz="2400" b="1" dirty="0" smtClean="0">
                <a:solidFill>
                  <a:srgbClr val="FF0000"/>
                </a:solidFill>
                <a:latin typeface="微軟正黑體" panose="020B0604030504040204" pitchFamily="34" charset="-120"/>
                <a:ea typeface="微軟正黑體" panose="020B0604030504040204" pitchFamily="34" charset="-120"/>
              </a:rPr>
              <a:t>-&gt;</a:t>
            </a:r>
            <a:r>
              <a:rPr lang="zh-TW" altLang="en-US" sz="2400" b="1" dirty="0" smtClean="0">
                <a:solidFill>
                  <a:srgbClr val="FF0000"/>
                </a:solidFill>
                <a:latin typeface="微軟正黑體" panose="020B0604030504040204" pitchFamily="34" charset="-120"/>
                <a:ea typeface="微軟正黑體" panose="020B0604030504040204" pitchFamily="34" charset="-120"/>
              </a:rPr>
              <a:t>小型資料來源</a:t>
            </a:r>
            <a:endParaRPr lang="en-US" altLang="zh-TW" sz="2400" b="1" dirty="0" smtClean="0">
              <a:solidFill>
                <a:srgbClr val="FF0000"/>
              </a:solidFill>
              <a:latin typeface="微軟正黑體" panose="020B0604030504040204" pitchFamily="34" charset="-120"/>
              <a:ea typeface="微軟正黑體" panose="020B0604030504040204" pitchFamily="34" charset="-120"/>
            </a:endParaRPr>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2440" t="16886" r="29722" b="7399"/>
          <a:stretch/>
        </p:blipFill>
        <p:spPr bwMode="auto">
          <a:xfrm>
            <a:off x="6012698" y="416786"/>
            <a:ext cx="7524328" cy="5490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33397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3"/>
          <a:stretch>
            <a:fillRect/>
          </a:stretch>
        </p:blipFill>
        <p:spPr>
          <a:xfrm>
            <a:off x="0" y="1476375"/>
            <a:ext cx="12192080" cy="5381625"/>
          </a:xfrm>
          <a:prstGeom prst="rect">
            <a:avLst/>
          </a:prstGeom>
        </p:spPr>
      </p:pic>
      <p:sp>
        <p:nvSpPr>
          <p:cNvPr id="4" name="橢圓 3"/>
          <p:cNvSpPr/>
          <p:nvPr/>
        </p:nvSpPr>
        <p:spPr>
          <a:xfrm>
            <a:off x="8584184" y="2839089"/>
            <a:ext cx="1296144"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橢圓 6"/>
          <p:cNvSpPr/>
          <p:nvPr/>
        </p:nvSpPr>
        <p:spPr>
          <a:xfrm>
            <a:off x="3226278" y="3071579"/>
            <a:ext cx="1065773"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圖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42412" y="22408"/>
            <a:ext cx="2725589" cy="454265"/>
          </a:xfrm>
          <a:prstGeom prst="rect">
            <a:avLst/>
          </a:prstGeom>
          <a:solidFill>
            <a:schemeClr val="bg1"/>
          </a:solidFill>
        </p:spPr>
      </p:pic>
      <p:sp>
        <p:nvSpPr>
          <p:cNvPr id="11" name="標題 1"/>
          <p:cNvSpPr txBox="1">
            <a:spLocks/>
          </p:cNvSpPr>
          <p:nvPr/>
        </p:nvSpPr>
        <p:spPr>
          <a:xfrm>
            <a:off x="1950421" y="188640"/>
            <a:ext cx="82296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zh-TW" altLang="en-US" sz="4800" b="1" dirty="0" smtClean="0">
                <a:solidFill>
                  <a:schemeClr val="tx1"/>
                </a:solidFill>
              </a:rPr>
              <a:t>網址</a:t>
            </a:r>
            <a:r>
              <a:rPr lang="en-US" altLang="zh-TW" sz="4800" b="1" dirty="0" smtClean="0">
                <a:solidFill>
                  <a:schemeClr val="tx1"/>
                </a:solidFill>
              </a:rPr>
              <a:t>/</a:t>
            </a:r>
            <a:r>
              <a:rPr lang="zh-TW" altLang="en-US" sz="4800" b="1" dirty="0" smtClean="0">
                <a:solidFill>
                  <a:schemeClr val="tx1"/>
                </a:solidFill>
              </a:rPr>
              <a:t>字詞過濾</a:t>
            </a:r>
            <a:r>
              <a:rPr lang="zh-TW" altLang="en-US" sz="4800" b="1" dirty="0">
                <a:solidFill>
                  <a:schemeClr val="tx1"/>
                </a:solidFill>
              </a:rPr>
              <a:t>設定</a:t>
            </a:r>
          </a:p>
        </p:txBody>
      </p:sp>
      <p:pic>
        <p:nvPicPr>
          <p:cNvPr id="3" name="圖片 2"/>
          <p:cNvPicPr>
            <a:picLocks noChangeAspect="1"/>
          </p:cNvPicPr>
          <p:nvPr/>
        </p:nvPicPr>
        <p:blipFill>
          <a:blip r:embed="rId5"/>
          <a:stretch>
            <a:fillRect/>
          </a:stretch>
        </p:blipFill>
        <p:spPr>
          <a:xfrm>
            <a:off x="2327003" y="2781905"/>
            <a:ext cx="7553325" cy="4018911"/>
          </a:xfrm>
          <a:prstGeom prst="rect">
            <a:avLst/>
          </a:prstGeom>
        </p:spPr>
      </p:pic>
      <p:sp>
        <p:nvSpPr>
          <p:cNvPr id="6" name="圓角矩形 5"/>
          <p:cNvSpPr/>
          <p:nvPr/>
        </p:nvSpPr>
        <p:spPr>
          <a:xfrm>
            <a:off x="2518913" y="4791361"/>
            <a:ext cx="4226944" cy="117811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 name="圖片 8"/>
          <p:cNvPicPr>
            <a:picLocks noChangeAspect="1"/>
          </p:cNvPicPr>
          <p:nvPr/>
        </p:nvPicPr>
        <p:blipFill>
          <a:blip r:embed="rId6"/>
          <a:stretch>
            <a:fillRect/>
          </a:stretch>
        </p:blipFill>
        <p:spPr>
          <a:xfrm>
            <a:off x="2327003" y="3156833"/>
            <a:ext cx="7553325" cy="3701167"/>
          </a:xfrm>
          <a:prstGeom prst="rect">
            <a:avLst/>
          </a:prstGeom>
        </p:spPr>
      </p:pic>
      <p:sp>
        <p:nvSpPr>
          <p:cNvPr id="8" name="橢圓 7"/>
          <p:cNvSpPr/>
          <p:nvPr/>
        </p:nvSpPr>
        <p:spPr>
          <a:xfrm>
            <a:off x="4140679" y="3071579"/>
            <a:ext cx="1207698" cy="4875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向左箭號 12"/>
          <p:cNvSpPr/>
          <p:nvPr/>
        </p:nvSpPr>
        <p:spPr>
          <a:xfrm>
            <a:off x="3761117" y="4734177"/>
            <a:ext cx="759124" cy="453499"/>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pic>
        <p:nvPicPr>
          <p:cNvPr id="15" name="圖片 14"/>
          <p:cNvPicPr>
            <a:picLocks noChangeAspect="1"/>
          </p:cNvPicPr>
          <p:nvPr/>
        </p:nvPicPr>
        <p:blipFill>
          <a:blip r:embed="rId7"/>
          <a:stretch>
            <a:fillRect/>
          </a:stretch>
        </p:blipFill>
        <p:spPr>
          <a:xfrm>
            <a:off x="2379257" y="2814922"/>
            <a:ext cx="7515225" cy="3952875"/>
          </a:xfrm>
          <a:prstGeom prst="rect">
            <a:avLst/>
          </a:prstGeom>
        </p:spPr>
      </p:pic>
      <p:sp>
        <p:nvSpPr>
          <p:cNvPr id="14" name="文字方塊 13"/>
          <p:cNvSpPr txBox="1"/>
          <p:nvPr/>
        </p:nvSpPr>
        <p:spPr>
          <a:xfrm>
            <a:off x="5018386" y="4516492"/>
            <a:ext cx="1917513" cy="369332"/>
          </a:xfrm>
          <a:prstGeom prst="rect">
            <a:avLst/>
          </a:prstGeom>
          <a:noFill/>
        </p:spPr>
        <p:txBody>
          <a:bodyPr wrap="none" rtlCol="0">
            <a:spAutoFit/>
          </a:bodyPr>
          <a:lstStyle/>
          <a:p>
            <a:r>
              <a:rPr lang="zh-TW" altLang="en-US" b="1" dirty="0" smtClean="0">
                <a:solidFill>
                  <a:srgbClr val="FF0000"/>
                </a:solidFill>
              </a:rPr>
              <a:t>至少要</a:t>
            </a:r>
            <a:r>
              <a:rPr lang="en-US" altLang="zh-TW" b="1" dirty="0" smtClean="0">
                <a:solidFill>
                  <a:srgbClr val="FF0000"/>
                </a:solidFill>
              </a:rPr>
              <a:t>8</a:t>
            </a:r>
            <a:r>
              <a:rPr lang="zh-TW" altLang="en-US" b="1" dirty="0" smtClean="0">
                <a:solidFill>
                  <a:srgbClr val="FF0000"/>
                </a:solidFill>
              </a:rPr>
              <a:t>個字以上</a:t>
            </a:r>
            <a:endParaRPr lang="zh-TW" altLang="en-US" b="1" dirty="0">
              <a:solidFill>
                <a:srgbClr val="FF0000"/>
              </a:solidFill>
            </a:endParaRPr>
          </a:p>
        </p:txBody>
      </p:sp>
      <p:sp>
        <p:nvSpPr>
          <p:cNvPr id="16" name="橢圓 15"/>
          <p:cNvSpPr/>
          <p:nvPr/>
        </p:nvSpPr>
        <p:spPr>
          <a:xfrm>
            <a:off x="3226278" y="6114215"/>
            <a:ext cx="914401" cy="4854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 name="圖片 16"/>
          <p:cNvPicPr>
            <a:picLocks noChangeAspect="1"/>
          </p:cNvPicPr>
          <p:nvPr/>
        </p:nvPicPr>
        <p:blipFill>
          <a:blip r:embed="rId8"/>
          <a:stretch>
            <a:fillRect/>
          </a:stretch>
        </p:blipFill>
        <p:spPr>
          <a:xfrm>
            <a:off x="2346053" y="2814922"/>
            <a:ext cx="7534275" cy="3914775"/>
          </a:xfrm>
          <a:prstGeom prst="rect">
            <a:avLst/>
          </a:prstGeom>
        </p:spPr>
      </p:pic>
      <p:sp>
        <p:nvSpPr>
          <p:cNvPr id="5" name="矩形 4"/>
          <p:cNvSpPr/>
          <p:nvPr/>
        </p:nvSpPr>
        <p:spPr>
          <a:xfrm>
            <a:off x="4292051" y="3071579"/>
            <a:ext cx="1487647" cy="72008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p:cNvSpPr/>
          <p:nvPr/>
        </p:nvSpPr>
        <p:spPr>
          <a:xfrm>
            <a:off x="8152863" y="2759304"/>
            <a:ext cx="1215424" cy="72008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30874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6" grpId="0" animBg="1"/>
      <p:bldP spid="8" grpId="0" animBg="1"/>
      <p:bldP spid="13" grpId="0" animBg="1"/>
      <p:bldP spid="14" grpId="0"/>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比對</a:t>
            </a:r>
            <a:r>
              <a:rPr lang="zh-TW" altLang="zh-TW" b="1" dirty="0" smtClean="0"/>
              <a:t>文稿</a:t>
            </a:r>
            <a:r>
              <a:rPr lang="zh-TW" altLang="en-US" b="1" dirty="0" smtClean="0"/>
              <a:t>原創性</a:t>
            </a:r>
            <a:endParaRPr lang="zh-TW" altLang="en-US"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49" t="16886" r="1980" b="13983"/>
          <a:stretch/>
        </p:blipFill>
        <p:spPr bwMode="auto">
          <a:xfrm>
            <a:off x="550762" y="1525284"/>
            <a:ext cx="10801602" cy="533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內容版面配置區 2"/>
          <p:cNvSpPr>
            <a:spLocks noGrp="1"/>
          </p:cNvSpPr>
          <p:nvPr>
            <p:ph idx="1"/>
          </p:nvPr>
        </p:nvSpPr>
        <p:spPr>
          <a:xfrm>
            <a:off x="5158595" y="633028"/>
            <a:ext cx="6482643" cy="4351338"/>
          </a:xfrm>
        </p:spPr>
        <p:txBody>
          <a:bodyPr/>
          <a:lstStyle/>
          <a:p>
            <a:r>
              <a:rPr lang="zh-TW" altLang="zh-TW" b="1" dirty="0"/>
              <a:t>步驟</a:t>
            </a:r>
            <a:r>
              <a:rPr lang="en-US" altLang="zh-TW" b="1" dirty="0"/>
              <a:t>3: </a:t>
            </a:r>
            <a:r>
              <a:rPr lang="zh-TW" altLang="zh-TW" dirty="0"/>
              <a:t>選擇左側</a:t>
            </a:r>
            <a:r>
              <a:rPr lang="en-US" altLang="zh-TW" i="1" dirty="0"/>
              <a:t>My Documents</a:t>
            </a:r>
            <a:r>
              <a:rPr lang="zh-TW" altLang="zh-TW" dirty="0" smtClean="0"/>
              <a:t>資料夾，</a:t>
            </a:r>
            <a:r>
              <a:rPr lang="zh-TW" altLang="zh-TW" dirty="0"/>
              <a:t>於右側</a:t>
            </a:r>
            <a:r>
              <a:rPr lang="en-US" altLang="zh-TW" dirty="0"/>
              <a:t>Submit a document</a:t>
            </a:r>
            <a:r>
              <a:rPr lang="zh-TW" altLang="zh-TW" dirty="0"/>
              <a:t>點選上傳檔案</a:t>
            </a:r>
            <a:r>
              <a:rPr lang="en-US" altLang="zh-TW" dirty="0"/>
              <a:t>:</a:t>
            </a:r>
            <a:endParaRPr lang="zh-TW" altLang="zh-TW" dirty="0"/>
          </a:p>
          <a:p>
            <a:endParaRPr lang="zh-TW" altLang="en-US" dirty="0"/>
          </a:p>
        </p:txBody>
      </p:sp>
      <p:sp>
        <p:nvSpPr>
          <p:cNvPr id="5" name="圓角矩形 4"/>
          <p:cNvSpPr/>
          <p:nvPr/>
        </p:nvSpPr>
        <p:spPr>
          <a:xfrm>
            <a:off x="8872045" y="4492387"/>
            <a:ext cx="1669434" cy="183940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2807" y="1862951"/>
            <a:ext cx="5800275" cy="4918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7408318" y="3648269"/>
            <a:ext cx="4783682" cy="1938992"/>
          </a:xfrm>
          <a:prstGeom prst="rect">
            <a:avLst/>
          </a:prstGeom>
          <a:noFill/>
        </p:spPr>
        <p:txBody>
          <a:bodyPr wrap="none" rtlCol="0">
            <a:spAutoFit/>
          </a:bodyPr>
          <a:lstStyle/>
          <a:p>
            <a:r>
              <a:rPr lang="en-US" altLang="zh-TW" sz="2400" b="1" dirty="0">
                <a:solidFill>
                  <a:srgbClr val="FF0000"/>
                </a:solidFill>
              </a:rPr>
              <a:t>1. Upload a File</a:t>
            </a:r>
            <a:r>
              <a:rPr lang="en-US" altLang="zh-TW" sz="2400" dirty="0">
                <a:solidFill>
                  <a:srgbClr val="FF0000"/>
                </a:solidFill>
              </a:rPr>
              <a:t>: </a:t>
            </a:r>
            <a:r>
              <a:rPr lang="zh-TW" altLang="zh-TW" sz="2400" dirty="0">
                <a:solidFill>
                  <a:srgbClr val="FF0000"/>
                </a:solidFill>
              </a:rPr>
              <a:t>逐次上傳單一檔案</a:t>
            </a:r>
          </a:p>
          <a:p>
            <a:r>
              <a:rPr lang="en-US" altLang="zh-TW" sz="2400" b="1" dirty="0">
                <a:solidFill>
                  <a:srgbClr val="FF0000"/>
                </a:solidFill>
              </a:rPr>
              <a:t>2. Zip File Upload</a:t>
            </a:r>
            <a:r>
              <a:rPr lang="en-US" altLang="zh-TW" sz="2400" dirty="0">
                <a:solidFill>
                  <a:srgbClr val="FF0000"/>
                </a:solidFill>
              </a:rPr>
              <a:t>: </a:t>
            </a:r>
            <a:r>
              <a:rPr lang="zh-TW" altLang="zh-TW" sz="2400" dirty="0">
                <a:solidFill>
                  <a:srgbClr val="FF0000"/>
                </a:solidFill>
              </a:rPr>
              <a:t>上傳壓縮檔</a:t>
            </a:r>
          </a:p>
          <a:p>
            <a:r>
              <a:rPr lang="en-US" altLang="zh-TW" sz="2400" b="1" dirty="0">
                <a:solidFill>
                  <a:srgbClr val="FF0000"/>
                </a:solidFill>
              </a:rPr>
              <a:t>3. </a:t>
            </a:r>
            <a:r>
              <a:rPr lang="en-US" altLang="zh-TW" sz="2400" b="1" dirty="0" err="1">
                <a:solidFill>
                  <a:srgbClr val="FF0000"/>
                </a:solidFill>
              </a:rPr>
              <a:t>Multipile</a:t>
            </a:r>
            <a:r>
              <a:rPr lang="en-US" altLang="zh-TW" sz="2400" b="1" dirty="0">
                <a:solidFill>
                  <a:srgbClr val="FF0000"/>
                </a:solidFill>
              </a:rPr>
              <a:t> File Upload</a:t>
            </a:r>
            <a:r>
              <a:rPr lang="en-US" altLang="zh-TW" sz="2400" dirty="0">
                <a:solidFill>
                  <a:srgbClr val="FF0000"/>
                </a:solidFill>
              </a:rPr>
              <a:t>:</a:t>
            </a:r>
            <a:r>
              <a:rPr lang="zh-TW" altLang="zh-TW" sz="2400" dirty="0">
                <a:solidFill>
                  <a:srgbClr val="FF0000"/>
                </a:solidFill>
              </a:rPr>
              <a:t>多</a:t>
            </a:r>
            <a:r>
              <a:rPr lang="zh-TW" altLang="zh-TW" sz="2400" dirty="0" smtClean="0">
                <a:solidFill>
                  <a:srgbClr val="FF0000"/>
                </a:solidFill>
              </a:rPr>
              <a:t>檔案上</a:t>
            </a:r>
            <a:r>
              <a:rPr lang="zh-TW" altLang="zh-TW" sz="2400" dirty="0">
                <a:solidFill>
                  <a:srgbClr val="FF0000"/>
                </a:solidFill>
              </a:rPr>
              <a:t>傳</a:t>
            </a:r>
          </a:p>
          <a:p>
            <a:r>
              <a:rPr lang="en-US" altLang="zh-TW" sz="2400" b="1" dirty="0">
                <a:solidFill>
                  <a:srgbClr val="FF0000"/>
                </a:solidFill>
              </a:rPr>
              <a:t>4. Cut &amp; Past</a:t>
            </a:r>
            <a:r>
              <a:rPr lang="en-US" altLang="zh-TW" sz="2400" dirty="0">
                <a:solidFill>
                  <a:srgbClr val="FF0000"/>
                </a:solidFill>
              </a:rPr>
              <a:t>:</a:t>
            </a:r>
            <a:r>
              <a:rPr lang="zh-TW" altLang="zh-TW" sz="2400" dirty="0">
                <a:solidFill>
                  <a:srgbClr val="FF0000"/>
                </a:solidFill>
              </a:rPr>
              <a:t>上傳剪貼的文章</a:t>
            </a:r>
          </a:p>
          <a:p>
            <a:endParaRPr lang="zh-TW" altLang="en-US" sz="2400" dirty="0">
              <a:solidFill>
                <a:srgbClr val="FF0000"/>
              </a:solidFill>
            </a:endParaRPr>
          </a:p>
        </p:txBody>
      </p:sp>
    </p:spTree>
    <p:extLst>
      <p:ext uri="{BB962C8B-B14F-4D97-AF65-F5344CB8AC3E}">
        <p14:creationId xmlns:p14="http://schemas.microsoft.com/office/powerpoint/2010/main" val="319838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7170"/>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smtClean="0"/>
              <a:t>上傳檔案格式限制</a:t>
            </a:r>
            <a:endParaRPr lang="zh-TW" altLang="en-US" dirty="0"/>
          </a:p>
        </p:txBody>
      </p:sp>
      <p:sp>
        <p:nvSpPr>
          <p:cNvPr id="3" name="內容版面配置區 2"/>
          <p:cNvSpPr>
            <a:spLocks noGrp="1"/>
          </p:cNvSpPr>
          <p:nvPr>
            <p:ph idx="1"/>
          </p:nvPr>
        </p:nvSpPr>
        <p:spPr/>
        <p:txBody>
          <a:bodyPr/>
          <a:lstStyle/>
          <a:p>
            <a:pPr marL="514350" lvl="0" indent="-514350">
              <a:buFont typeface="+mj-lt"/>
              <a:buAutoNum type="arabicPeriod"/>
            </a:pPr>
            <a:r>
              <a:rPr lang="zh-TW" altLang="zh-TW" b="1" dirty="0" smtClean="0">
                <a:solidFill>
                  <a:srgbClr val="002060"/>
                </a:solidFill>
              </a:rPr>
              <a:t>每一</a:t>
            </a:r>
            <a:r>
              <a:rPr lang="zh-TW" altLang="zh-TW" b="1" dirty="0">
                <a:solidFill>
                  <a:srgbClr val="002060"/>
                </a:solidFill>
              </a:rPr>
              <a:t>檔案需小於</a:t>
            </a:r>
            <a:r>
              <a:rPr lang="en-US" altLang="zh-TW" b="1" dirty="0">
                <a:solidFill>
                  <a:srgbClr val="002060"/>
                </a:solidFill>
              </a:rPr>
              <a:t> </a:t>
            </a:r>
            <a:r>
              <a:rPr lang="en-US" altLang="zh-TW" b="1" dirty="0">
                <a:solidFill>
                  <a:srgbClr val="FF0000"/>
                </a:solidFill>
              </a:rPr>
              <a:t>40 </a:t>
            </a:r>
            <a:r>
              <a:rPr lang="en-US" altLang="zh-TW" b="1" dirty="0" smtClean="0">
                <a:solidFill>
                  <a:srgbClr val="FF0000"/>
                </a:solidFill>
              </a:rPr>
              <a:t>MB</a:t>
            </a:r>
          </a:p>
          <a:p>
            <a:pPr marL="514350" lvl="0" indent="-514350">
              <a:buFont typeface="+mj-lt"/>
              <a:buAutoNum type="arabicPeriod"/>
            </a:pPr>
            <a:r>
              <a:rPr lang="zh-TW" altLang="zh-TW" b="1" dirty="0" smtClean="0">
                <a:solidFill>
                  <a:srgbClr val="002060"/>
                </a:solidFill>
              </a:rPr>
              <a:t>文件</a:t>
            </a:r>
            <a:r>
              <a:rPr lang="zh-TW" altLang="zh-TW" b="1" dirty="0">
                <a:solidFill>
                  <a:srgbClr val="002060"/>
                </a:solidFill>
              </a:rPr>
              <a:t>頁數最多</a:t>
            </a:r>
            <a:r>
              <a:rPr lang="zh-TW" altLang="zh-TW" b="1" dirty="0" smtClean="0">
                <a:solidFill>
                  <a:srgbClr val="002060"/>
                </a:solidFill>
              </a:rPr>
              <a:t>至</a:t>
            </a:r>
            <a:r>
              <a:rPr lang="en-US" altLang="zh-TW" b="1" dirty="0" smtClean="0">
                <a:solidFill>
                  <a:srgbClr val="002060"/>
                </a:solidFill>
              </a:rPr>
              <a:t> 400</a:t>
            </a:r>
            <a:r>
              <a:rPr lang="zh-TW" altLang="zh-TW" b="1" dirty="0" smtClean="0">
                <a:solidFill>
                  <a:srgbClr val="002060"/>
                </a:solidFill>
              </a:rPr>
              <a:t>頁</a:t>
            </a:r>
            <a:endParaRPr lang="en-US" altLang="zh-TW" b="1" dirty="0" smtClean="0">
              <a:solidFill>
                <a:srgbClr val="002060"/>
              </a:solidFill>
            </a:endParaRPr>
          </a:p>
          <a:p>
            <a:pPr marL="514350" lvl="0" indent="-514350">
              <a:buFont typeface="+mj-lt"/>
              <a:buAutoNum type="arabicPeriod"/>
            </a:pPr>
            <a:r>
              <a:rPr lang="zh-TW" altLang="zh-TW" b="1" dirty="0" smtClean="0">
                <a:solidFill>
                  <a:srgbClr val="002060"/>
                </a:solidFill>
              </a:rPr>
              <a:t>文字</a:t>
            </a:r>
            <a:r>
              <a:rPr lang="zh-TW" altLang="zh-TW" b="1" dirty="0">
                <a:solidFill>
                  <a:srgbClr val="002060"/>
                </a:solidFill>
              </a:rPr>
              <a:t>內容至少要</a:t>
            </a:r>
            <a:r>
              <a:rPr lang="zh-TW" altLang="zh-TW" b="1" dirty="0" smtClean="0">
                <a:solidFill>
                  <a:srgbClr val="002060"/>
                </a:solidFill>
              </a:rPr>
              <a:t>有</a:t>
            </a:r>
            <a:r>
              <a:rPr lang="en-US" altLang="zh-TW" b="1" dirty="0" smtClean="0">
                <a:solidFill>
                  <a:srgbClr val="002060"/>
                </a:solidFill>
              </a:rPr>
              <a:t> 20</a:t>
            </a:r>
            <a:r>
              <a:rPr lang="zh-TW" altLang="zh-TW" b="1" dirty="0">
                <a:solidFill>
                  <a:srgbClr val="002060"/>
                </a:solidFill>
              </a:rPr>
              <a:t>字</a:t>
            </a:r>
            <a:r>
              <a:rPr lang="zh-TW" altLang="zh-TW" b="1" dirty="0" smtClean="0">
                <a:solidFill>
                  <a:srgbClr val="002060"/>
                </a:solidFill>
              </a:rPr>
              <a:t>以上</a:t>
            </a:r>
            <a:endParaRPr lang="en-US" altLang="zh-TW" b="1" dirty="0" smtClean="0">
              <a:solidFill>
                <a:srgbClr val="002060"/>
              </a:solidFill>
            </a:endParaRPr>
          </a:p>
          <a:p>
            <a:pPr marL="514350" lvl="0" indent="-514350">
              <a:buFont typeface="+mj-lt"/>
              <a:buAutoNum type="arabicPeriod"/>
            </a:pPr>
            <a:r>
              <a:rPr lang="zh-TW" altLang="zh-TW" b="1" dirty="0" smtClean="0">
                <a:solidFill>
                  <a:srgbClr val="002060"/>
                </a:solidFill>
              </a:rPr>
              <a:t>純</a:t>
            </a:r>
            <a:r>
              <a:rPr lang="zh-TW" altLang="zh-TW" b="1" dirty="0">
                <a:solidFill>
                  <a:srgbClr val="002060"/>
                </a:solidFill>
              </a:rPr>
              <a:t>文字內容不可超過</a:t>
            </a:r>
            <a:r>
              <a:rPr lang="en-US" altLang="zh-TW" b="1" dirty="0">
                <a:solidFill>
                  <a:srgbClr val="002060"/>
                </a:solidFill>
              </a:rPr>
              <a:t> 2 </a:t>
            </a:r>
            <a:r>
              <a:rPr lang="en-US" altLang="zh-TW" b="1" dirty="0" smtClean="0">
                <a:solidFill>
                  <a:srgbClr val="002060"/>
                </a:solidFill>
              </a:rPr>
              <a:t>MB</a:t>
            </a:r>
          </a:p>
          <a:p>
            <a:pPr marL="514350" lvl="0" indent="-514350">
              <a:buFont typeface="+mj-lt"/>
              <a:buAutoNum type="arabicPeriod"/>
            </a:pPr>
            <a:r>
              <a:rPr lang="zh-TW" altLang="zh-TW" b="1" dirty="0" smtClean="0">
                <a:solidFill>
                  <a:srgbClr val="002060"/>
                </a:solidFill>
              </a:rPr>
              <a:t>壓縮</a:t>
            </a:r>
            <a:r>
              <a:rPr lang="zh-TW" altLang="zh-TW" b="1" dirty="0">
                <a:solidFill>
                  <a:srgbClr val="002060"/>
                </a:solidFill>
              </a:rPr>
              <a:t>檔最多</a:t>
            </a:r>
            <a:r>
              <a:rPr lang="zh-TW" altLang="zh-TW" b="1" dirty="0" smtClean="0">
                <a:solidFill>
                  <a:srgbClr val="002060"/>
                </a:solidFill>
              </a:rPr>
              <a:t>容許</a:t>
            </a:r>
            <a:r>
              <a:rPr lang="en-US" altLang="zh-TW" b="1" dirty="0" smtClean="0">
                <a:solidFill>
                  <a:srgbClr val="002060"/>
                </a:solidFill>
              </a:rPr>
              <a:t> 200MB </a:t>
            </a:r>
            <a:r>
              <a:rPr lang="en-US" altLang="zh-TW" b="1" dirty="0">
                <a:solidFill>
                  <a:srgbClr val="002060"/>
                </a:solidFill>
              </a:rPr>
              <a:t>or 1000</a:t>
            </a:r>
            <a:r>
              <a:rPr lang="zh-TW" altLang="zh-TW" b="1" dirty="0" smtClean="0">
                <a:solidFill>
                  <a:srgbClr val="002060"/>
                </a:solidFill>
              </a:rPr>
              <a:t>檔案</a:t>
            </a:r>
            <a:endParaRPr lang="en-US" altLang="zh-TW" b="1" dirty="0" smtClean="0">
              <a:solidFill>
                <a:srgbClr val="002060"/>
              </a:solidFill>
            </a:endParaRPr>
          </a:p>
          <a:p>
            <a:pPr marL="514350" lvl="0" indent="-514350">
              <a:buFont typeface="+mj-lt"/>
              <a:buAutoNum type="arabicPeriod"/>
            </a:pPr>
            <a:r>
              <a:rPr lang="zh-TW" altLang="zh-TW" b="1" dirty="0" smtClean="0">
                <a:solidFill>
                  <a:srgbClr val="002060"/>
                </a:solidFill>
              </a:rPr>
              <a:t>文件</a:t>
            </a:r>
            <a:r>
              <a:rPr lang="zh-TW" altLang="zh-TW" b="1" dirty="0">
                <a:solidFill>
                  <a:srgbClr val="002060"/>
                </a:solidFill>
              </a:rPr>
              <a:t>支援格式</a:t>
            </a:r>
            <a:r>
              <a:rPr lang="en-US" altLang="zh-TW" b="1" dirty="0">
                <a:solidFill>
                  <a:srgbClr val="002060"/>
                </a:solidFill>
              </a:rPr>
              <a:t>:</a:t>
            </a:r>
            <a:br>
              <a:rPr lang="en-US" altLang="zh-TW" b="1" dirty="0">
                <a:solidFill>
                  <a:srgbClr val="002060"/>
                </a:solidFill>
              </a:rPr>
            </a:br>
            <a:r>
              <a:rPr lang="en-US" altLang="zh-TW" dirty="0">
                <a:solidFill>
                  <a:srgbClr val="00B050"/>
                </a:solidFill>
              </a:rPr>
              <a:t>Word, Text, PostScript, PDF, HTML, Word Perfect WPD, </a:t>
            </a:r>
            <a:r>
              <a:rPr lang="en-US" altLang="zh-TW" dirty="0" smtClean="0">
                <a:solidFill>
                  <a:srgbClr val="00B050"/>
                </a:solidFill>
              </a:rPr>
              <a:t/>
            </a:r>
            <a:br>
              <a:rPr lang="en-US" altLang="zh-TW" dirty="0" smtClean="0">
                <a:solidFill>
                  <a:srgbClr val="00B050"/>
                </a:solidFill>
              </a:rPr>
            </a:br>
            <a:r>
              <a:rPr lang="en-US" altLang="zh-TW" dirty="0" err="1" smtClean="0">
                <a:solidFill>
                  <a:srgbClr val="00B050"/>
                </a:solidFill>
              </a:rPr>
              <a:t>OpenOffice</a:t>
            </a:r>
            <a:r>
              <a:rPr lang="en-US" altLang="zh-TW" dirty="0" smtClean="0">
                <a:solidFill>
                  <a:srgbClr val="00B050"/>
                </a:solidFill>
              </a:rPr>
              <a:t> </a:t>
            </a:r>
            <a:r>
              <a:rPr lang="en-US" altLang="zh-TW" dirty="0">
                <a:solidFill>
                  <a:srgbClr val="00B050"/>
                </a:solidFill>
              </a:rPr>
              <a:t>ODT, RTF, Hangul HWP</a:t>
            </a:r>
            <a:endParaRPr lang="zh-TW" altLang="zh-TW" dirty="0">
              <a:solidFill>
                <a:srgbClr val="00B050"/>
              </a:solidFill>
            </a:endParaRPr>
          </a:p>
          <a:p>
            <a:endParaRPr lang="zh-TW" altLang="en-US" dirty="0"/>
          </a:p>
        </p:txBody>
      </p:sp>
    </p:spTree>
    <p:extLst>
      <p:ext uri="{BB962C8B-B14F-4D97-AF65-F5344CB8AC3E}">
        <p14:creationId xmlns:p14="http://schemas.microsoft.com/office/powerpoint/2010/main" val="5713183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a:latin typeface="MS PGothic" panose="020B0600070205080204" pitchFamily="34" charset="-128"/>
              </a:rPr>
              <a:t>創立緣起</a:t>
            </a:r>
            <a:endParaRPr lang="zh-TW" altLang="en-US" dirty="0"/>
          </a:p>
        </p:txBody>
      </p:sp>
      <p:sp>
        <p:nvSpPr>
          <p:cNvPr id="4" name="Rectangle 2"/>
          <p:cNvSpPr>
            <a:spLocks noGrp="1" noChangeArrowheads="1"/>
          </p:cNvSpPr>
          <p:nvPr>
            <p:ph idx="1"/>
          </p:nvPr>
        </p:nvSpPr>
        <p:spPr>
          <a:xfrm>
            <a:off x="1328468" y="1825625"/>
            <a:ext cx="10025332" cy="4351338"/>
          </a:xfrm>
        </p:spPr>
        <p:txBody>
          <a:bodyPr vert="horz" lIns="35717" tIns="35717" rIns="35717" bIns="35717" rtlCol="0" anchor="ctr">
            <a:normAutofit/>
          </a:bodyPr>
          <a:lstStyle/>
          <a:p>
            <a:pPr>
              <a:buFont typeface="Wingdings" panose="05000000000000000000" pitchFamily="2" charset="2"/>
              <a:buChar char="Ø"/>
            </a:pPr>
            <a:r>
              <a:rPr lang="en-US" altLang="zh-TW" sz="2400" dirty="0">
                <a:ea typeface="標楷體" panose="03000509000000000000" pitchFamily="65" charset="-120"/>
                <a:cs typeface="Arial Unicode MS" panose="020B0604020202020204" pitchFamily="34" charset="-120"/>
              </a:rPr>
              <a:t>1994</a:t>
            </a:r>
            <a:r>
              <a:rPr lang="zh-TW" altLang="en-US" sz="2400" dirty="0">
                <a:ea typeface="標楷體" panose="03000509000000000000" pitchFamily="65" charset="-120"/>
                <a:cs typeface="Arial Unicode MS" panose="020B0604020202020204" pitchFamily="34" charset="-120"/>
              </a:rPr>
              <a:t>年</a:t>
            </a:r>
            <a:r>
              <a:rPr lang="en-US" altLang="zh-TW" sz="2400" dirty="0">
                <a:ea typeface="標楷體" panose="03000509000000000000" pitchFamily="65" charset="-120"/>
                <a:cs typeface="Arial Unicode MS" panose="020B0604020202020204" pitchFamily="34" charset="-120"/>
              </a:rPr>
              <a:t> </a:t>
            </a:r>
            <a:r>
              <a:rPr lang="zh-TW" altLang="en-US" sz="2400" dirty="0">
                <a:ea typeface="標楷體" panose="03000509000000000000" pitchFamily="65" charset="-120"/>
                <a:cs typeface="Arial Unicode MS" panose="020B0604020202020204" pitchFamily="34" charset="-120"/>
              </a:rPr>
              <a:t>創立於加州柏克萊大學生醫研究所</a:t>
            </a:r>
            <a:r>
              <a:rPr lang="en-US" altLang="zh-TW" sz="2400" dirty="0">
                <a:ea typeface="標楷體" panose="03000509000000000000" pitchFamily="65" charset="-120"/>
                <a:cs typeface="Arial Unicode MS" panose="020B0604020202020204" pitchFamily="34" charset="-120"/>
              </a:rPr>
              <a:t/>
            </a:r>
            <a:br>
              <a:rPr lang="en-US" altLang="zh-TW" sz="2400" dirty="0">
                <a:ea typeface="標楷體" panose="03000509000000000000" pitchFamily="65" charset="-120"/>
                <a:cs typeface="Arial Unicode MS" panose="020B0604020202020204" pitchFamily="34" charset="-120"/>
              </a:rPr>
            </a:br>
            <a:r>
              <a:rPr lang="en-US" altLang="zh-TW" sz="2400" dirty="0">
                <a:ea typeface="標楷體" panose="03000509000000000000" pitchFamily="65" charset="-120"/>
                <a:cs typeface="Arial Unicode MS" panose="020B0604020202020204" pitchFamily="34" charset="-120"/>
              </a:rPr>
              <a:t>Prof. John Barrie</a:t>
            </a:r>
            <a:r>
              <a:rPr lang="zh-TW" altLang="en-US" sz="2400" dirty="0">
                <a:ea typeface="標楷體" panose="03000509000000000000" pitchFamily="65" charset="-120"/>
                <a:cs typeface="Arial Unicode MS" panose="020B0604020202020204" pitchFamily="34" charset="-120"/>
              </a:rPr>
              <a:t>四名研究生</a:t>
            </a:r>
            <a:endParaRPr lang="en-US" altLang="zh-TW" sz="2400" dirty="0">
              <a:ea typeface="標楷體" panose="03000509000000000000" pitchFamily="65" charset="-120"/>
              <a:cs typeface="Arial Unicode MS" panose="020B0604020202020204" pitchFamily="34" charset="-120"/>
            </a:endParaRPr>
          </a:p>
          <a:p>
            <a:pPr>
              <a:buFont typeface="Wingdings" panose="05000000000000000000" pitchFamily="2" charset="2"/>
              <a:buChar char="Ø"/>
            </a:pPr>
            <a:r>
              <a:rPr lang="zh-TW" altLang="en-US" sz="2400" dirty="0">
                <a:ea typeface="標楷體" panose="03000509000000000000" pitchFamily="65" charset="-120"/>
                <a:cs typeface="Arial Unicode MS" panose="020B0604020202020204" pitchFamily="34" charset="-120"/>
              </a:rPr>
              <a:t>建立同儕評鑑</a:t>
            </a:r>
            <a:r>
              <a:rPr lang="en-US" altLang="zh-TW" sz="2400" dirty="0">
                <a:ea typeface="標楷體" panose="03000509000000000000" pitchFamily="65" charset="-120"/>
                <a:cs typeface="Arial Unicode MS" panose="020B0604020202020204" pitchFamily="34" charset="-120"/>
              </a:rPr>
              <a:t>/</a:t>
            </a:r>
            <a:r>
              <a:rPr lang="zh-TW" altLang="en-US" sz="2400" dirty="0">
                <a:ea typeface="標楷體" panose="03000509000000000000" pitchFamily="65" charset="-120"/>
                <a:cs typeface="Arial Unicode MS" panose="020B0604020202020204" pitchFamily="34" charset="-120"/>
              </a:rPr>
              <a:t>審查機制</a:t>
            </a:r>
            <a:r>
              <a:rPr lang="en-US" altLang="zh-TW" sz="2400" dirty="0">
                <a:ea typeface="標楷體" panose="03000509000000000000" pitchFamily="65" charset="-120"/>
                <a:cs typeface="Arial Unicode MS" panose="020B0604020202020204" pitchFamily="34" charset="-120"/>
              </a:rPr>
              <a:t>, </a:t>
            </a:r>
            <a:r>
              <a:rPr lang="zh-TW" altLang="en-US" sz="2400" dirty="0">
                <a:ea typeface="標楷體" panose="03000509000000000000" pitchFamily="65" charset="-120"/>
                <a:cs typeface="Arial Unicode MS" panose="020B0604020202020204" pitchFamily="34" charset="-120"/>
              </a:rPr>
              <a:t>觀察發現</a:t>
            </a:r>
            <a:r>
              <a:rPr lang="en-US" altLang="zh-TW" sz="2400" dirty="0">
                <a:ea typeface="標楷體" panose="03000509000000000000" pitchFamily="65" charset="-120"/>
                <a:cs typeface="Arial Unicode MS" panose="020B0604020202020204" pitchFamily="34" charset="-120"/>
              </a:rPr>
              <a:t>:</a:t>
            </a:r>
          </a:p>
          <a:p>
            <a:pPr marL="876300" lvl="1" indent="-431800">
              <a:lnSpc>
                <a:spcPct val="50000"/>
              </a:lnSpc>
              <a:spcBef>
                <a:spcPct val="100000"/>
              </a:spcBef>
              <a:buBlip>
                <a:blip r:embed="rId2"/>
              </a:buBlip>
            </a:pPr>
            <a:r>
              <a:rPr lang="zh-TW" altLang="en-US" dirty="0">
                <a:ea typeface="標楷體" panose="03000509000000000000" pitchFamily="65" charset="-120"/>
                <a:cs typeface="Arial Unicode MS" panose="020B0604020202020204" pitchFamily="34" charset="-120"/>
              </a:rPr>
              <a:t>論文主題的差異性提高</a:t>
            </a:r>
          </a:p>
          <a:p>
            <a:pPr marL="876300" lvl="1" indent="-431800">
              <a:lnSpc>
                <a:spcPct val="50000"/>
              </a:lnSpc>
              <a:spcBef>
                <a:spcPct val="100000"/>
              </a:spcBef>
              <a:buBlip>
                <a:blip r:embed="rId2"/>
              </a:buBlip>
            </a:pPr>
            <a:r>
              <a:rPr lang="zh-TW" altLang="en-US" dirty="0">
                <a:ea typeface="標楷體" panose="03000509000000000000" pitchFamily="65" charset="-120"/>
                <a:cs typeface="Arial Unicode MS" panose="020B0604020202020204" pitchFamily="34" charset="-120"/>
              </a:rPr>
              <a:t>學生與教師線上互動增加</a:t>
            </a:r>
            <a:endParaRPr lang="en-US" altLang="zh-TW" dirty="0">
              <a:ea typeface="標楷體" panose="03000509000000000000" pitchFamily="65" charset="-120"/>
              <a:cs typeface="Arial Unicode MS" panose="020B0604020202020204" pitchFamily="34" charset="-120"/>
            </a:endParaRPr>
          </a:p>
          <a:p>
            <a:pPr marL="876300" lvl="1" indent="-431800">
              <a:lnSpc>
                <a:spcPct val="50000"/>
              </a:lnSpc>
              <a:spcBef>
                <a:spcPct val="100000"/>
              </a:spcBef>
              <a:buBlip>
                <a:blip r:embed="rId2"/>
              </a:buBlip>
            </a:pPr>
            <a:r>
              <a:rPr lang="zh-TW" altLang="en-US" dirty="0">
                <a:ea typeface="標楷體" panose="03000509000000000000" pitchFamily="65" charset="-120"/>
                <a:cs typeface="Arial Unicode MS" panose="020B0604020202020204" pitchFamily="34" charset="-120"/>
              </a:rPr>
              <a:t>柏克萊大學的抄襲風氣獲得控制</a:t>
            </a:r>
            <a:endParaRPr lang="en-US" altLang="zh-TW" dirty="0">
              <a:ea typeface="標楷體" panose="03000509000000000000" pitchFamily="65" charset="-120"/>
              <a:cs typeface="Arial Unicode MS" panose="020B0604020202020204" pitchFamily="34" charset="-120"/>
            </a:endParaRPr>
          </a:p>
          <a:p>
            <a:pPr>
              <a:buFont typeface="Wingdings" panose="05000000000000000000" pitchFamily="2" charset="2"/>
              <a:buChar char="Ø"/>
            </a:pPr>
            <a:r>
              <a:rPr lang="zh-TW" altLang="en-US" sz="2400" dirty="0">
                <a:ea typeface="標楷體" panose="03000509000000000000" pitchFamily="65" charset="-120"/>
                <a:cs typeface="Arial Unicode MS" panose="020B0604020202020204" pitchFamily="34" charset="-120"/>
              </a:rPr>
              <a:t>由 </a:t>
            </a:r>
            <a:r>
              <a:rPr lang="en-US" altLang="zh-TW" sz="2400" dirty="0" err="1">
                <a:ea typeface="標楷體" panose="03000509000000000000" pitchFamily="65" charset="-120"/>
                <a:cs typeface="Arial Unicode MS" panose="020B0604020202020204" pitchFamily="34" charset="-120"/>
              </a:rPr>
              <a:t>iParadigms</a:t>
            </a:r>
            <a:r>
              <a:rPr lang="en-US" altLang="zh-TW" sz="2400" dirty="0">
                <a:ea typeface="標楷體" panose="03000509000000000000" pitchFamily="65" charset="-120"/>
                <a:cs typeface="Arial Unicode MS" panose="020B0604020202020204" pitchFamily="34" charset="-120"/>
              </a:rPr>
              <a:t>, LLC (</a:t>
            </a:r>
            <a:r>
              <a:rPr lang="zh-TW" altLang="en-US" sz="2400" dirty="0">
                <a:ea typeface="標楷體" panose="03000509000000000000" pitchFamily="65" charset="-120"/>
                <a:cs typeface="Arial Unicode MS" panose="020B0604020202020204" pitchFamily="34" charset="-120"/>
              </a:rPr>
              <a:t>「</a:t>
            </a:r>
            <a:r>
              <a:rPr lang="en-US" altLang="zh-TW" sz="2400" dirty="0" err="1">
                <a:ea typeface="標楷體" panose="03000509000000000000" pitchFamily="65" charset="-120"/>
                <a:cs typeface="Arial Unicode MS" panose="020B0604020202020204" pitchFamily="34" charset="-120"/>
              </a:rPr>
              <a:t>iParadigms</a:t>
            </a:r>
            <a:r>
              <a:rPr lang="zh-TW" altLang="en-US" sz="2400" dirty="0">
                <a:ea typeface="標楷體" panose="03000509000000000000" pitchFamily="65" charset="-120"/>
                <a:cs typeface="Arial Unicode MS" panose="020B0604020202020204" pitchFamily="34" charset="-120"/>
              </a:rPr>
              <a:t>」</a:t>
            </a:r>
            <a:r>
              <a:rPr lang="en-US" altLang="zh-TW" sz="2400" dirty="0">
                <a:ea typeface="標楷體" panose="03000509000000000000" pitchFamily="65" charset="-120"/>
                <a:cs typeface="Arial Unicode MS" panose="020B0604020202020204" pitchFamily="34" charset="-120"/>
              </a:rPr>
              <a:t>) </a:t>
            </a:r>
            <a:r>
              <a:rPr lang="zh-TW" altLang="en-US" sz="2400" dirty="0" smtClean="0">
                <a:ea typeface="標楷體" panose="03000509000000000000" pitchFamily="65" charset="-120"/>
                <a:cs typeface="Arial Unicode MS" panose="020B0604020202020204" pitchFamily="34" charset="-120"/>
              </a:rPr>
              <a:t>進行</a:t>
            </a:r>
            <a:r>
              <a:rPr lang="en-US" altLang="zh-TW" sz="2400" dirty="0" smtClean="0">
                <a:solidFill>
                  <a:srgbClr val="FF0000"/>
                </a:solidFill>
                <a:ea typeface="標楷體" panose="03000509000000000000" pitchFamily="65" charset="-120"/>
                <a:cs typeface="Arial Unicode MS" panose="020B0604020202020204" pitchFamily="34" charset="-120"/>
              </a:rPr>
              <a:t>Turn</a:t>
            </a:r>
            <a:r>
              <a:rPr lang="en-US" altLang="zh-TW" sz="2400" dirty="0" smtClean="0">
                <a:solidFill>
                  <a:srgbClr val="0070C0"/>
                </a:solidFill>
                <a:ea typeface="標楷體" panose="03000509000000000000" pitchFamily="65" charset="-120"/>
                <a:cs typeface="Arial Unicode MS" panose="020B0604020202020204" pitchFamily="34" charset="-120"/>
              </a:rPr>
              <a:t>it</a:t>
            </a:r>
            <a:r>
              <a:rPr lang="en-US" altLang="zh-TW" sz="2400" dirty="0" smtClean="0">
                <a:solidFill>
                  <a:srgbClr val="FF0000"/>
                </a:solidFill>
                <a:ea typeface="標楷體" panose="03000509000000000000" pitchFamily="65" charset="-120"/>
                <a:cs typeface="Arial Unicode MS" panose="020B0604020202020204" pitchFamily="34" charset="-120"/>
              </a:rPr>
              <a:t>in</a:t>
            </a:r>
            <a:r>
              <a:rPr lang="zh-TW" altLang="en-US" sz="2400" dirty="0" smtClean="0">
                <a:ea typeface="標楷體" panose="03000509000000000000" pitchFamily="65" charset="-120"/>
                <a:cs typeface="Arial Unicode MS" panose="020B0604020202020204" pitchFamily="34" charset="-120"/>
              </a:rPr>
              <a:t>系統</a:t>
            </a:r>
            <a:r>
              <a:rPr lang="zh-TW" altLang="en-US" sz="2400" dirty="0">
                <a:ea typeface="標楷體" panose="03000509000000000000" pitchFamily="65" charset="-120"/>
                <a:cs typeface="Arial Unicode MS" panose="020B0604020202020204" pitchFamily="34" charset="-120"/>
              </a:rPr>
              <a:t>維護</a:t>
            </a:r>
            <a:endParaRPr lang="en-US" altLang="zh-TW" sz="2400" dirty="0">
              <a:ea typeface="標楷體" panose="03000509000000000000" pitchFamily="65" charset="-120"/>
              <a:cs typeface="Arial Unicode MS" panose="020B0604020202020204" pitchFamily="34" charset="-120"/>
            </a:endParaRPr>
          </a:p>
          <a:p>
            <a:pPr>
              <a:buFont typeface="Wingdings" panose="05000000000000000000" pitchFamily="2" charset="2"/>
              <a:buChar char="Ø"/>
            </a:pPr>
            <a:r>
              <a:rPr lang="zh-TW" altLang="en-US" sz="2400" dirty="0">
                <a:ea typeface="標楷體" panose="03000509000000000000" pitchFamily="65" charset="-120"/>
                <a:cs typeface="Arial Unicode MS" panose="020B0604020202020204" pitchFamily="34" charset="-120"/>
              </a:rPr>
              <a:t>與 </a:t>
            </a:r>
            <a:r>
              <a:rPr lang="en-US" altLang="zh-TW" sz="2400" dirty="0" err="1">
                <a:ea typeface="標楷體" panose="03000509000000000000" pitchFamily="65" charset="-120"/>
                <a:cs typeface="Arial Unicode MS" panose="020B0604020202020204" pitchFamily="34" charset="-120"/>
              </a:rPr>
              <a:t>CrossRef</a:t>
            </a:r>
            <a:r>
              <a:rPr lang="en-US" altLang="zh-TW" sz="2400" dirty="0">
                <a:ea typeface="標楷體" panose="03000509000000000000" pitchFamily="65" charset="-120"/>
                <a:cs typeface="Arial Unicode MS" panose="020B0604020202020204" pitchFamily="34" charset="-120"/>
              </a:rPr>
              <a:t> </a:t>
            </a:r>
            <a:r>
              <a:rPr lang="zh-TW" altLang="en-US" sz="2400" dirty="0">
                <a:ea typeface="標楷體" panose="03000509000000000000" pitchFamily="65" charset="-120"/>
                <a:cs typeface="Arial Unicode MS" panose="020B0604020202020204" pitchFamily="34" charset="-120"/>
              </a:rPr>
              <a:t>合作研發</a:t>
            </a:r>
            <a:r>
              <a:rPr lang="zh-TW" altLang="en-US" sz="2400" b="1" dirty="0">
                <a:solidFill>
                  <a:schemeClr val="accent1">
                    <a:lumMod val="75000"/>
                  </a:schemeClr>
                </a:solidFill>
                <a:ea typeface="標楷體" panose="03000509000000000000" pitchFamily="65" charset="-120"/>
                <a:cs typeface="Arial Unicode MS" panose="020B0604020202020204" pitchFamily="34" charset="-120"/>
              </a:rPr>
              <a:t> </a:t>
            </a:r>
            <a:r>
              <a:rPr lang="en-US" altLang="zh-TW" sz="2400" b="1" dirty="0" err="1">
                <a:solidFill>
                  <a:schemeClr val="accent1">
                    <a:lumMod val="75000"/>
                  </a:schemeClr>
                </a:solidFill>
                <a:ea typeface="標楷體" panose="03000509000000000000" pitchFamily="65" charset="-120"/>
                <a:cs typeface="Arial Unicode MS" panose="020B0604020202020204" pitchFamily="34" charset="-120"/>
              </a:rPr>
              <a:t>iThenticate</a:t>
            </a:r>
            <a:r>
              <a:rPr lang="en-US" altLang="zh-TW" sz="2400" b="1" dirty="0">
                <a:solidFill>
                  <a:schemeClr val="accent1">
                    <a:lumMod val="75000"/>
                  </a:schemeClr>
                </a:solidFill>
                <a:ea typeface="標楷體" panose="03000509000000000000" pitchFamily="65" charset="-120"/>
                <a:cs typeface="Arial Unicode MS" panose="020B0604020202020204" pitchFamily="34" charset="-120"/>
              </a:rPr>
              <a:t> </a:t>
            </a:r>
            <a:r>
              <a:rPr lang="zh-TW" altLang="en-US" sz="2400" dirty="0">
                <a:ea typeface="標楷體" panose="03000509000000000000" pitchFamily="65" charset="-120"/>
                <a:cs typeface="Arial Unicode MS" panose="020B0604020202020204" pitchFamily="34" charset="-120"/>
              </a:rPr>
              <a:t>以</a:t>
            </a:r>
            <a:r>
              <a:rPr lang="zh-TW" altLang="en-US" sz="2400" dirty="0" smtClean="0">
                <a:ea typeface="標楷體" panose="03000509000000000000" pitchFamily="65" charset="-120"/>
                <a:cs typeface="Arial Unicode MS" panose="020B0604020202020204" pitchFamily="34" charset="-120"/>
              </a:rPr>
              <a:t>服務學</a:t>
            </a:r>
            <a:r>
              <a:rPr lang="zh-TW" altLang="en-US" sz="2400" dirty="0">
                <a:ea typeface="標楷體" panose="03000509000000000000" pitchFamily="65" charset="-120"/>
                <a:cs typeface="Arial Unicode MS" panose="020B0604020202020204" pitchFamily="34" charset="-120"/>
              </a:rPr>
              <a:t>術</a:t>
            </a:r>
            <a:r>
              <a:rPr lang="zh-TW" altLang="en-US" sz="2400" dirty="0" smtClean="0">
                <a:ea typeface="標楷體" panose="03000509000000000000" pitchFamily="65" charset="-120"/>
                <a:cs typeface="Arial Unicode MS" panose="020B0604020202020204" pitchFamily="34" charset="-120"/>
              </a:rPr>
              <a:t>出版社</a:t>
            </a:r>
            <a:endParaRPr lang="en-US" altLang="zh-TW" sz="2400" dirty="0">
              <a:ea typeface="標楷體" panose="03000509000000000000" pitchFamily="65" charset="-120"/>
              <a:cs typeface="Arial Unicode MS" panose="020B0604020202020204" pitchFamily="34" charset="-120"/>
            </a:endParaRPr>
          </a:p>
          <a:p>
            <a:pPr>
              <a:buFont typeface="Wingdings" panose="05000000000000000000" pitchFamily="2" charset="2"/>
              <a:buChar char="Ø"/>
            </a:pPr>
            <a:r>
              <a:rPr lang="zh-TW" altLang="en-US" sz="2400" dirty="0">
                <a:ea typeface="標楷體" panose="03000509000000000000" pitchFamily="65" charset="-120"/>
                <a:cs typeface="Arial Unicode MS" panose="020B0604020202020204" pitchFamily="34" charset="-120"/>
              </a:rPr>
              <a:t>與 </a:t>
            </a:r>
            <a:r>
              <a:rPr lang="en-US" altLang="zh-TW" sz="2400" dirty="0">
                <a:ea typeface="標楷體" panose="03000509000000000000" pitchFamily="65" charset="-120"/>
                <a:cs typeface="Arial Unicode MS" panose="020B0604020202020204" pitchFamily="34" charset="-120"/>
              </a:rPr>
              <a:t>Educational Testing Service </a:t>
            </a:r>
            <a:r>
              <a:rPr lang="zh-TW" altLang="en-US" sz="2400" dirty="0">
                <a:ea typeface="標楷體" panose="03000509000000000000" pitchFamily="65" charset="-120"/>
                <a:cs typeface="Arial Unicode MS" panose="020B0604020202020204" pitchFamily="34" charset="-120"/>
              </a:rPr>
              <a:t>合作，將 </a:t>
            </a:r>
            <a:r>
              <a:rPr lang="en-US" altLang="zh-TW" sz="2400" dirty="0">
                <a:ea typeface="標楷體" panose="03000509000000000000" pitchFamily="65" charset="-120"/>
                <a:cs typeface="Arial Unicode MS" panose="020B0604020202020204" pitchFamily="34" charset="-120"/>
              </a:rPr>
              <a:t>ETS e-rater </a:t>
            </a:r>
            <a:r>
              <a:rPr lang="zh-TW" altLang="en-US" sz="2400" dirty="0">
                <a:ea typeface="標楷體" panose="03000509000000000000" pitchFamily="65" charset="-120"/>
                <a:cs typeface="Arial Unicode MS" panose="020B0604020202020204" pitchFamily="34" charset="-120"/>
              </a:rPr>
              <a:t>科技導入至 </a:t>
            </a:r>
            <a:r>
              <a:rPr lang="en-US" altLang="zh-TW" sz="2400" dirty="0">
                <a:ea typeface="標楷體" panose="03000509000000000000" pitchFamily="65" charset="-120"/>
                <a:cs typeface="Arial Unicode MS" panose="020B0604020202020204" pitchFamily="34" charset="-120"/>
              </a:rPr>
              <a:t>Turnitin </a:t>
            </a:r>
            <a:r>
              <a:rPr lang="zh-TW" altLang="en-US" sz="2400" dirty="0">
                <a:ea typeface="標楷體" panose="03000509000000000000" pitchFamily="65" charset="-120"/>
                <a:cs typeface="Arial Unicode MS" panose="020B0604020202020204" pitchFamily="34" charset="-120"/>
              </a:rPr>
              <a:t>內。</a:t>
            </a:r>
            <a:endParaRPr lang="en-US" altLang="zh-TW" sz="2400" dirty="0">
              <a:ea typeface="標楷體" panose="03000509000000000000" pitchFamily="65" charset="-120"/>
              <a:cs typeface="Arial Unicode MS" panose="020B0604020202020204" pitchFamily="34" charset="-120"/>
            </a:endParaRPr>
          </a:p>
        </p:txBody>
      </p:sp>
    </p:spTree>
    <p:extLst>
      <p:ext uri="{BB962C8B-B14F-4D97-AF65-F5344CB8AC3E}">
        <p14:creationId xmlns:p14="http://schemas.microsoft.com/office/powerpoint/2010/main" val="3830890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231662"/>
            <a:ext cx="10515600" cy="1325563"/>
          </a:xfrm>
        </p:spPr>
        <p:txBody>
          <a:bodyPr/>
          <a:lstStyle/>
          <a:p>
            <a:r>
              <a:rPr lang="zh-TW" altLang="en-US" b="1" dirty="0" smtClean="0"/>
              <a:t>比對</a:t>
            </a:r>
            <a:r>
              <a:rPr lang="zh-TW" altLang="zh-TW" b="1" dirty="0" smtClean="0"/>
              <a:t>文稿</a:t>
            </a:r>
            <a:r>
              <a:rPr lang="zh-TW" altLang="en-US" b="1" dirty="0" smtClean="0"/>
              <a:t>原創性</a:t>
            </a:r>
            <a:endParaRPr lang="zh-TW" altLang="en-US" dirty="0"/>
          </a:p>
        </p:txBody>
      </p:sp>
      <p:sp>
        <p:nvSpPr>
          <p:cNvPr id="3" name="內容版面配置區 2"/>
          <p:cNvSpPr>
            <a:spLocks noGrp="1"/>
          </p:cNvSpPr>
          <p:nvPr>
            <p:ph idx="1"/>
          </p:nvPr>
        </p:nvSpPr>
        <p:spPr>
          <a:xfrm>
            <a:off x="678074" y="1841362"/>
            <a:ext cx="4543283" cy="4351338"/>
          </a:xfrm>
        </p:spPr>
        <p:txBody>
          <a:bodyPr/>
          <a:lstStyle/>
          <a:p>
            <a:r>
              <a:rPr lang="zh-TW" altLang="zh-TW" b="1" dirty="0"/>
              <a:t>步驟</a:t>
            </a:r>
            <a:r>
              <a:rPr lang="en-US" altLang="zh-TW" b="1" dirty="0"/>
              <a:t>4:</a:t>
            </a:r>
            <a:r>
              <a:rPr lang="en-US" altLang="zh-TW" dirty="0"/>
              <a:t> </a:t>
            </a:r>
            <a:r>
              <a:rPr lang="zh-TW" altLang="zh-TW" dirty="0"/>
              <a:t>選取文稿上傳方式後，接著於下方依序輸入文件標題、作者姓名等，夾帶文稿電子檔後，點選『</a:t>
            </a:r>
            <a:r>
              <a:rPr lang="en-US" altLang="zh-TW" i="1" dirty="0"/>
              <a:t>Upload</a:t>
            </a:r>
            <a:r>
              <a:rPr lang="zh-TW" altLang="zh-TW" i="1" dirty="0"/>
              <a:t>』</a:t>
            </a:r>
            <a:endParaRPr lang="zh-TW" altLang="zh-TW" dirty="0"/>
          </a:p>
          <a:p>
            <a:endParaRPr lang="zh-TW" altLang="en-US" dirty="0"/>
          </a:p>
        </p:txBody>
      </p:sp>
      <p:grpSp>
        <p:nvGrpSpPr>
          <p:cNvPr id="10" name="群組 9"/>
          <p:cNvGrpSpPr/>
          <p:nvPr/>
        </p:nvGrpSpPr>
        <p:grpSpPr>
          <a:xfrm>
            <a:off x="4968816" y="231662"/>
            <a:ext cx="6587080" cy="6182390"/>
            <a:chOff x="0" y="914400"/>
            <a:chExt cx="3371850" cy="4343400"/>
          </a:xfrm>
        </p:grpSpPr>
        <p:pic>
          <p:nvPicPr>
            <p:cNvPr id="819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3371850" cy="4343400"/>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2"/>
            <p:cNvSpPr txBox="1">
              <a:spLocks noChangeArrowheads="1"/>
            </p:cNvSpPr>
            <p:nvPr/>
          </p:nvSpPr>
          <p:spPr bwMode="auto">
            <a:xfrm>
              <a:off x="1098550" y="2332142"/>
              <a:ext cx="2057400" cy="351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2400"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輸入文件標題</a:t>
              </a:r>
              <a:endParaRPr kumimoji="0" lang="zh-TW" altLang="zh-TW" sz="3600" b="0" i="0" u="none" strike="noStrike" cap="none" normalizeH="0" baseline="0" dirty="0" smtClean="0">
                <a:ln>
                  <a:noFill/>
                </a:ln>
                <a:solidFill>
                  <a:schemeClr val="tx1"/>
                </a:solidFill>
                <a:effectLst/>
                <a:latin typeface="Arial" panose="020B0604020202020204" pitchFamily="34" charset="0"/>
              </a:endParaRPr>
            </a:p>
          </p:txBody>
        </p:sp>
        <p:sp>
          <p:nvSpPr>
            <p:cNvPr id="5" name="Text Box 3"/>
            <p:cNvSpPr txBox="1">
              <a:spLocks noChangeArrowheads="1"/>
            </p:cNvSpPr>
            <p:nvPr/>
          </p:nvSpPr>
          <p:spPr bwMode="auto">
            <a:xfrm>
              <a:off x="1098550" y="2773131"/>
              <a:ext cx="2057400" cy="351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2400"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輸入作者名字</a:t>
              </a:r>
              <a:endParaRPr kumimoji="0" lang="zh-TW" altLang="zh-TW" sz="3600" b="0" i="0" u="none" strike="noStrike" cap="none" normalizeH="0" baseline="0" dirty="0" smtClean="0">
                <a:ln>
                  <a:noFill/>
                </a:ln>
                <a:solidFill>
                  <a:schemeClr val="tx1"/>
                </a:solidFill>
                <a:effectLst/>
                <a:latin typeface="Arial" panose="020B0604020202020204" pitchFamily="34" charset="0"/>
              </a:endParaRPr>
            </a:p>
          </p:txBody>
        </p:sp>
        <p:sp>
          <p:nvSpPr>
            <p:cNvPr id="6" name="Text Box 4"/>
            <p:cNvSpPr txBox="1">
              <a:spLocks noChangeArrowheads="1"/>
            </p:cNvSpPr>
            <p:nvPr/>
          </p:nvSpPr>
          <p:spPr bwMode="auto">
            <a:xfrm>
              <a:off x="1098550" y="3318801"/>
              <a:ext cx="2057400" cy="351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2400"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輸入作者姓氏</a:t>
              </a:r>
              <a:endParaRPr kumimoji="0" lang="zh-TW" altLang="zh-TW" sz="3600" b="0" i="0" u="none" strike="noStrike" cap="none" normalizeH="0" baseline="0" dirty="0" smtClean="0">
                <a:ln>
                  <a:noFill/>
                </a:ln>
                <a:solidFill>
                  <a:schemeClr val="tx1"/>
                </a:solidFill>
                <a:effectLst/>
                <a:latin typeface="Arial" panose="020B0604020202020204" pitchFamily="34" charset="0"/>
              </a:endParaRPr>
            </a:p>
          </p:txBody>
        </p:sp>
      </p:grpSp>
      <p:sp>
        <p:nvSpPr>
          <p:cNvPr id="7"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8" name="Rectangle 6"/>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Tree>
    <p:extLst>
      <p:ext uri="{BB962C8B-B14F-4D97-AF65-F5344CB8AC3E}">
        <p14:creationId xmlns:p14="http://schemas.microsoft.com/office/powerpoint/2010/main" val="25225766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比對</a:t>
            </a:r>
            <a:r>
              <a:rPr lang="zh-TW" altLang="zh-TW" b="1" dirty="0" smtClean="0"/>
              <a:t>文稿</a:t>
            </a:r>
            <a:r>
              <a:rPr lang="zh-TW" altLang="en-US" b="1" dirty="0" smtClean="0"/>
              <a:t>原創性</a:t>
            </a:r>
            <a:endParaRPr lang="zh-TW" altLang="en-US" dirty="0"/>
          </a:p>
        </p:txBody>
      </p:sp>
      <p:sp>
        <p:nvSpPr>
          <p:cNvPr id="3" name="內容版面配置區 2"/>
          <p:cNvSpPr>
            <a:spLocks noGrp="1"/>
          </p:cNvSpPr>
          <p:nvPr>
            <p:ph idx="1"/>
          </p:nvPr>
        </p:nvSpPr>
        <p:spPr/>
        <p:txBody>
          <a:bodyPr/>
          <a:lstStyle/>
          <a:p>
            <a:r>
              <a:rPr lang="zh-TW" altLang="zh-TW" b="1" dirty="0"/>
              <a:t>步驟</a:t>
            </a:r>
            <a:r>
              <a:rPr lang="en-US" altLang="zh-TW" b="1" dirty="0"/>
              <a:t>5 :</a:t>
            </a:r>
            <a:r>
              <a:rPr lang="en-US" altLang="zh-TW" dirty="0"/>
              <a:t> </a:t>
            </a:r>
            <a:r>
              <a:rPr lang="en-US" altLang="zh-TW" dirty="0" smtClean="0"/>
              <a:t>Report </a:t>
            </a:r>
            <a:r>
              <a:rPr lang="zh-TW" altLang="en-US" dirty="0" smtClean="0"/>
              <a:t>欄位</a:t>
            </a:r>
            <a:endParaRPr lang="en-US" altLang="zh-TW" dirty="0" smtClean="0"/>
          </a:p>
          <a:p>
            <a:pPr lvl="1"/>
            <a:r>
              <a:rPr lang="zh-TW" altLang="en-US" dirty="0" smtClean="0"/>
              <a:t>若無數字出現</a:t>
            </a:r>
            <a:r>
              <a:rPr lang="en-US" altLang="zh-TW" dirty="0" smtClean="0"/>
              <a:t>,</a:t>
            </a:r>
            <a:r>
              <a:rPr lang="zh-TW" altLang="en-US" dirty="0" smtClean="0"/>
              <a:t>表示正在分析中</a:t>
            </a:r>
            <a:r>
              <a:rPr lang="en-US" altLang="zh-TW" dirty="0" smtClean="0"/>
              <a:t>;</a:t>
            </a:r>
          </a:p>
          <a:p>
            <a:pPr lvl="1"/>
            <a:r>
              <a:rPr lang="zh-TW" altLang="en-US" dirty="0" smtClean="0"/>
              <a:t>若有出現</a:t>
            </a:r>
            <a:r>
              <a:rPr lang="zh-TW" altLang="zh-TW" dirty="0" smtClean="0"/>
              <a:t>百分比</a:t>
            </a:r>
            <a:r>
              <a:rPr lang="zh-TW" altLang="en-US" dirty="0" smtClean="0"/>
              <a:t>數字</a:t>
            </a:r>
            <a:r>
              <a:rPr lang="zh-TW" altLang="zh-TW" dirty="0" smtClean="0"/>
              <a:t>，</a:t>
            </a:r>
            <a:r>
              <a:rPr lang="zh-TW" altLang="en-US" dirty="0" smtClean="0"/>
              <a:t>即</a:t>
            </a:r>
            <a:r>
              <a:rPr lang="zh-TW" altLang="zh-TW" dirty="0" smtClean="0"/>
              <a:t>表示</a:t>
            </a:r>
            <a:r>
              <a:rPr lang="zh-TW" altLang="en-US" dirty="0" smtClean="0"/>
              <a:t>已完</a:t>
            </a:r>
            <a:r>
              <a:rPr lang="zh-TW" altLang="en-US" dirty="0"/>
              <a:t>成</a:t>
            </a:r>
            <a:r>
              <a:rPr lang="zh-TW" altLang="en-US" dirty="0" smtClean="0"/>
              <a:t>原創性比對</a:t>
            </a:r>
            <a:r>
              <a:rPr lang="zh-TW" altLang="zh-TW" dirty="0" smtClean="0"/>
              <a:t>報告</a:t>
            </a:r>
            <a:r>
              <a:rPr lang="en-US" altLang="zh-TW" dirty="0" smtClean="0"/>
              <a:t>%</a:t>
            </a:r>
            <a:endParaRPr lang="zh-TW" alt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310" y="3224126"/>
            <a:ext cx="10749490" cy="2952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橢圓 3"/>
          <p:cNvSpPr/>
          <p:nvPr/>
        </p:nvSpPr>
        <p:spPr>
          <a:xfrm>
            <a:off x="7280694" y="4192438"/>
            <a:ext cx="1276710" cy="232913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9055423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a:t>解讀比對報告</a:t>
            </a:r>
            <a:r>
              <a:rPr lang="en-US" altLang="zh-TW" dirty="0"/>
              <a:t>-</a:t>
            </a:r>
            <a:r>
              <a:rPr lang="zh-TW" altLang="zh-TW" dirty="0">
                <a:solidFill>
                  <a:schemeClr val="accent1">
                    <a:lumMod val="75000"/>
                  </a:schemeClr>
                </a:solidFill>
              </a:rPr>
              <a:t>文件檢視模式</a:t>
            </a:r>
            <a:r>
              <a:rPr lang="en-US" altLang="zh-TW" sz="3200" dirty="0">
                <a:solidFill>
                  <a:schemeClr val="accent1">
                    <a:lumMod val="75000"/>
                  </a:schemeClr>
                </a:solidFill>
              </a:rPr>
              <a:t>(Document Viewer)</a:t>
            </a:r>
            <a:r>
              <a:rPr lang="en-US" altLang="zh-TW" sz="3200" b="1" i="1" dirty="0">
                <a:solidFill>
                  <a:schemeClr val="accent1">
                    <a:lumMod val="75000"/>
                  </a:schemeClr>
                </a:solidFill>
              </a:rPr>
              <a:t> </a:t>
            </a:r>
            <a:endParaRPr lang="zh-TW" altLang="en-US" sz="3200" dirty="0">
              <a:solidFill>
                <a:schemeClr val="accent1">
                  <a:lumMod val="75000"/>
                </a:schemeClr>
              </a:solidFill>
            </a:endParaRPr>
          </a:p>
        </p:txBody>
      </p:sp>
      <p:sp>
        <p:nvSpPr>
          <p:cNvPr id="3" name="內容版面配置區 2"/>
          <p:cNvSpPr>
            <a:spLocks noGrp="1"/>
          </p:cNvSpPr>
          <p:nvPr>
            <p:ph idx="1"/>
          </p:nvPr>
        </p:nvSpPr>
        <p:spPr/>
        <p:txBody>
          <a:bodyPr/>
          <a:lstStyle/>
          <a:p>
            <a:endParaRPr lang="zh-TW" altLang="en-US" dirty="0"/>
          </a:p>
        </p:txBody>
      </p:sp>
      <p:pic>
        <p:nvPicPr>
          <p:cNvPr id="1024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1" y="1706850"/>
            <a:ext cx="11134737" cy="4872446"/>
          </a:xfrm>
          <a:prstGeom prst="rect">
            <a:avLst/>
          </a:prstGeom>
          <a:noFill/>
          <a:extLst>
            <a:ext uri="{909E8E84-426E-40DD-AFC4-6F175D3DCCD1}">
              <a14:hiddenFill xmlns:a14="http://schemas.microsoft.com/office/drawing/2010/main">
                <a:solidFill>
                  <a:srgbClr val="FFFFFF"/>
                </a:solidFill>
              </a14:hiddenFill>
            </a:ext>
          </a:extLst>
        </p:spPr>
      </p:pic>
      <p:sp>
        <p:nvSpPr>
          <p:cNvPr id="4" name="Oval 2"/>
          <p:cNvSpPr>
            <a:spLocks noChangeArrowheads="1"/>
          </p:cNvSpPr>
          <p:nvPr/>
        </p:nvSpPr>
        <p:spPr bwMode="auto">
          <a:xfrm>
            <a:off x="11039955" y="1776626"/>
            <a:ext cx="776725" cy="575108"/>
          </a:xfrm>
          <a:prstGeom prst="ellipse">
            <a:avLst/>
          </a:prstGeom>
          <a:noFill/>
          <a:ln w="38100">
            <a:solidFill>
              <a:srgbClr val="FF0000"/>
            </a:solidFill>
            <a:round/>
            <a:headEnd/>
            <a:tailEnd/>
          </a:ln>
          <a:effectLst>
            <a:outerShdw dist="28398" dir="3806097" algn="ctr" rotWithShape="0">
              <a:srgbClr val="823B0B">
                <a:alpha val="50000"/>
              </a:srgbClr>
            </a:outerShdw>
          </a:effectLst>
          <a:extLst>
            <a:ext uri="{909E8E84-426E-40DD-AFC4-6F175D3DCCD1}">
              <a14:hiddenFill xmlns:a14="http://schemas.microsoft.com/office/drawing/2010/main">
                <a:solidFill>
                  <a:srgbClr val="ED7D31"/>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5" name="AutoShape 3"/>
          <p:cNvSpPr>
            <a:spLocks noChangeArrowheads="1"/>
          </p:cNvSpPr>
          <p:nvPr/>
        </p:nvSpPr>
        <p:spPr bwMode="auto">
          <a:xfrm>
            <a:off x="8216348" y="2837258"/>
            <a:ext cx="3756590" cy="2939596"/>
          </a:xfrm>
          <a:prstGeom prst="roundRect">
            <a:avLst>
              <a:gd name="adj" fmla="val 16667"/>
            </a:avLst>
          </a:prstGeom>
          <a:noFill/>
          <a:ln w="38100">
            <a:solidFill>
              <a:srgbClr val="FF0000"/>
            </a:solidFill>
            <a:round/>
            <a:headEnd/>
            <a:tailEnd/>
          </a:ln>
          <a:effectLst>
            <a:outerShdw dist="28398" dir="3806097" algn="ctr" rotWithShape="0">
              <a:srgbClr val="823B0B">
                <a:alpha val="50000"/>
              </a:srgbClr>
            </a:outerShdw>
          </a:effectLst>
          <a:extLst>
            <a:ext uri="{909E8E84-426E-40DD-AFC4-6F175D3DCCD1}">
              <a14:hiddenFill xmlns:a14="http://schemas.microsoft.com/office/drawing/2010/main">
                <a:solidFill>
                  <a:srgbClr val="ED7D31"/>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6" name="Oval 4"/>
          <p:cNvSpPr>
            <a:spLocks noChangeArrowheads="1"/>
          </p:cNvSpPr>
          <p:nvPr/>
        </p:nvSpPr>
        <p:spPr bwMode="auto">
          <a:xfrm>
            <a:off x="8216348" y="6176963"/>
            <a:ext cx="397564" cy="451332"/>
          </a:xfrm>
          <a:prstGeom prst="ellipse">
            <a:avLst/>
          </a:prstGeom>
          <a:noFill/>
          <a:ln w="38100">
            <a:solidFill>
              <a:srgbClr val="FF0000"/>
            </a:solidFill>
            <a:round/>
            <a:headEnd/>
            <a:tailEnd/>
          </a:ln>
          <a:effectLst>
            <a:outerShdw dist="28398" dir="3806097" algn="ctr" rotWithShape="0">
              <a:srgbClr val="823B0B">
                <a:alpha val="50000"/>
              </a:srgbClr>
            </a:outerShdw>
          </a:effectLst>
          <a:extLst>
            <a:ext uri="{909E8E84-426E-40DD-AFC4-6F175D3DCCD1}">
              <a14:hiddenFill xmlns:a14="http://schemas.microsoft.com/office/drawing/2010/main">
                <a:solidFill>
                  <a:srgbClr val="ED7D31"/>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8" name="Oval 6"/>
          <p:cNvSpPr>
            <a:spLocks noChangeArrowheads="1"/>
          </p:cNvSpPr>
          <p:nvPr/>
        </p:nvSpPr>
        <p:spPr bwMode="auto">
          <a:xfrm>
            <a:off x="8646569" y="6180655"/>
            <a:ext cx="397566" cy="448595"/>
          </a:xfrm>
          <a:prstGeom prst="ellipse">
            <a:avLst/>
          </a:prstGeom>
          <a:noFill/>
          <a:ln w="38100">
            <a:solidFill>
              <a:srgbClr val="FF0000"/>
            </a:solidFill>
            <a:round/>
            <a:headEnd/>
            <a:tailEnd/>
          </a:ln>
          <a:effectLst>
            <a:outerShdw dist="28398" dir="3806097" algn="ctr" rotWithShape="0">
              <a:srgbClr val="823B0B">
                <a:alpha val="50000"/>
              </a:srgbClr>
            </a:outerShdw>
          </a:effectLst>
          <a:extLst>
            <a:ext uri="{909E8E84-426E-40DD-AFC4-6F175D3DCCD1}">
              <a14:hiddenFill xmlns:a14="http://schemas.microsoft.com/office/drawing/2010/main">
                <a:solidFill>
                  <a:srgbClr val="ED7D31"/>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9" name="文字方塊 2"/>
          <p:cNvSpPr txBox="1">
            <a:spLocks noChangeArrowheads="1"/>
          </p:cNvSpPr>
          <p:nvPr/>
        </p:nvSpPr>
        <p:spPr bwMode="auto">
          <a:xfrm>
            <a:off x="2528703" y="2586652"/>
            <a:ext cx="25915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TW" altLang="zh-TW" sz="2800" b="1" i="0" u="none" strike="noStrike" cap="none" normalizeH="0" baseline="0" dirty="0" smtClean="0">
                <a:ln>
                  <a:noFill/>
                </a:ln>
                <a:solidFill>
                  <a:srgbClr val="800000"/>
                </a:solidFill>
                <a:effectLst/>
                <a:latin typeface="標楷體" panose="03000509000000000000" pitchFamily="65" charset="-120"/>
                <a:ea typeface="標楷體" panose="03000509000000000000" pitchFamily="65" charset="-120"/>
                <a:cs typeface="F6"/>
              </a:rPr>
              <a:t>上傳文稿原文</a:t>
            </a:r>
            <a:endParaRPr kumimoji="0" lang="zh-TW" altLang="zh-TW" sz="3200" b="0" i="0" u="none" strike="noStrike" cap="none" normalizeH="0" baseline="0" dirty="0" smtClean="0">
              <a:ln>
                <a:noFill/>
              </a:ln>
              <a:solidFill>
                <a:schemeClr val="tx1"/>
              </a:solidFill>
              <a:effectLst/>
              <a:latin typeface="Arial" panose="020B0604020202020204" pitchFamily="34" charset="0"/>
            </a:endParaRPr>
          </a:p>
        </p:txBody>
      </p:sp>
      <p:sp>
        <p:nvSpPr>
          <p:cNvPr id="10" name="Text Box 8"/>
          <p:cNvSpPr txBox="1">
            <a:spLocks noChangeArrowheads="1"/>
          </p:cNvSpPr>
          <p:nvPr/>
        </p:nvSpPr>
        <p:spPr bwMode="auto">
          <a:xfrm>
            <a:off x="9109403" y="3196269"/>
            <a:ext cx="25915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TW" altLang="zh-TW" sz="2400" b="1" i="0" u="none" strike="noStrike" cap="none" normalizeH="0" baseline="0" dirty="0" smtClean="0">
                <a:ln>
                  <a:noFill/>
                </a:ln>
                <a:solidFill>
                  <a:srgbClr val="800000"/>
                </a:solidFill>
                <a:effectLst/>
                <a:latin typeface="標楷體" panose="03000509000000000000" pitchFamily="65" charset="-120"/>
                <a:ea typeface="標楷體" panose="03000509000000000000" pitchFamily="65" charset="-120"/>
                <a:cs typeface="F6"/>
              </a:rPr>
              <a:t>相似來源清單</a:t>
            </a:r>
            <a:endParaRPr kumimoji="0" lang="zh-TW" altLang="zh-TW" sz="2800" b="0" i="0" u="none" strike="noStrike" cap="none" normalizeH="0" baseline="0" dirty="0" smtClean="0">
              <a:ln>
                <a:noFill/>
              </a:ln>
              <a:solidFill>
                <a:schemeClr val="tx1"/>
              </a:solidFill>
              <a:effectLst/>
              <a:latin typeface="Arial" panose="020B0604020202020204" pitchFamily="34" charset="0"/>
            </a:endParaRPr>
          </a:p>
        </p:txBody>
      </p:sp>
      <p:sp>
        <p:nvSpPr>
          <p:cNvPr id="16" name="Text Box 14"/>
          <p:cNvSpPr txBox="1">
            <a:spLocks noChangeArrowheads="1"/>
          </p:cNvSpPr>
          <p:nvPr/>
        </p:nvSpPr>
        <p:spPr bwMode="auto">
          <a:xfrm>
            <a:off x="1495425" y="4175746"/>
            <a:ext cx="806599" cy="665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800000"/>
                </a:solidFill>
                <a:effectLst/>
                <a:latin typeface="標楷體" panose="03000509000000000000" pitchFamily="65" charset="-120"/>
                <a:ea typeface="標楷體" panose="03000509000000000000" pitchFamily="65" charset="-120"/>
                <a:cs typeface="F6"/>
                <a:sym typeface="Wingdings 2" panose="05020102010507070707" pitchFamily="18" charset="2"/>
              </a:rPr>
              <a:t></a:t>
            </a:r>
          </a:p>
        </p:txBody>
      </p:sp>
      <p:sp>
        <p:nvSpPr>
          <p:cNvPr id="17" name="Rectangle 15"/>
          <p:cNvSpPr>
            <a:spLocks noChangeArrowheads="1"/>
          </p:cNvSpPr>
          <p:nvPr/>
        </p:nvSpPr>
        <p:spPr bwMode="auto">
          <a:xfrm>
            <a:off x="838200" y="829295"/>
            <a:ext cx="19119375" cy="766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TW" altLang="en-US"/>
          </a:p>
        </p:txBody>
      </p:sp>
      <p:sp>
        <p:nvSpPr>
          <p:cNvPr id="18" name="Rectangle 16"/>
          <p:cNvSpPr>
            <a:spLocks noChangeArrowheads="1"/>
          </p:cNvSpPr>
          <p:nvPr/>
        </p:nvSpPr>
        <p:spPr bwMode="auto">
          <a:xfrm>
            <a:off x="838200" y="1286495"/>
            <a:ext cx="19119375" cy="766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TW" altLang="en-US"/>
          </a:p>
        </p:txBody>
      </p:sp>
      <p:sp>
        <p:nvSpPr>
          <p:cNvPr id="19" name="文字方塊 18"/>
          <p:cNvSpPr txBox="1"/>
          <p:nvPr/>
        </p:nvSpPr>
        <p:spPr>
          <a:xfrm>
            <a:off x="9992909" y="1337869"/>
            <a:ext cx="1980029" cy="400110"/>
          </a:xfrm>
          <a:prstGeom prst="rect">
            <a:avLst/>
          </a:prstGeom>
          <a:noFill/>
        </p:spPr>
        <p:txBody>
          <a:bodyPr wrap="none" rtlCol="0">
            <a:spAutoFit/>
          </a:bodyPr>
          <a:lstStyle/>
          <a:p>
            <a:r>
              <a:rPr lang="zh-TW" altLang="zh-TW" sz="2000" b="1" dirty="0">
                <a:solidFill>
                  <a:srgbClr val="FF0000"/>
                </a:solidFill>
              </a:rPr>
              <a:t>原創性比對結果</a:t>
            </a:r>
            <a:endParaRPr lang="zh-TW" altLang="en-US" sz="2000" b="1" dirty="0">
              <a:solidFill>
                <a:srgbClr val="FF0000"/>
              </a:solidFill>
            </a:endParaRPr>
          </a:p>
        </p:txBody>
      </p:sp>
    </p:spTree>
    <p:extLst>
      <p:ext uri="{BB962C8B-B14F-4D97-AF65-F5344CB8AC3E}">
        <p14:creationId xmlns:p14="http://schemas.microsoft.com/office/powerpoint/2010/main" val="273987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比對來源狀況分析</a:t>
            </a:r>
            <a:endParaRPr lang="zh-TW" altLang="en-US" b="1" dirty="0"/>
          </a:p>
        </p:txBody>
      </p:sp>
      <p:pic>
        <p:nvPicPr>
          <p:cNvPr id="5" name="內容版面配置區 4"/>
          <p:cNvPicPr>
            <a:picLocks noGrp="1" noChangeAspect="1"/>
          </p:cNvPicPr>
          <p:nvPr>
            <p:ph idx="1"/>
          </p:nvPr>
        </p:nvPicPr>
        <p:blipFill>
          <a:blip r:embed="rId2"/>
          <a:stretch>
            <a:fillRect/>
          </a:stretch>
        </p:blipFill>
        <p:spPr>
          <a:xfrm>
            <a:off x="588258" y="3730279"/>
            <a:ext cx="1007588" cy="985198"/>
          </a:xfrm>
          <a:prstGeom prst="rect">
            <a:avLst/>
          </a:prstGeom>
        </p:spPr>
      </p:pic>
      <p:pic>
        <p:nvPicPr>
          <p:cNvPr id="4" name="圖片 3"/>
          <p:cNvPicPr>
            <a:picLocks noChangeAspect="1"/>
          </p:cNvPicPr>
          <p:nvPr/>
        </p:nvPicPr>
        <p:blipFill>
          <a:blip r:embed="rId3"/>
          <a:stretch>
            <a:fillRect/>
          </a:stretch>
        </p:blipFill>
        <p:spPr>
          <a:xfrm>
            <a:off x="838200" y="1840019"/>
            <a:ext cx="7286897" cy="1714922"/>
          </a:xfrm>
          <a:prstGeom prst="rect">
            <a:avLst/>
          </a:prstGeom>
        </p:spPr>
      </p:pic>
      <p:pic>
        <p:nvPicPr>
          <p:cNvPr id="6" name="圖片 5"/>
          <p:cNvPicPr>
            <a:picLocks noChangeAspect="1"/>
          </p:cNvPicPr>
          <p:nvPr/>
        </p:nvPicPr>
        <p:blipFill>
          <a:blip r:embed="rId4"/>
          <a:stretch>
            <a:fillRect/>
          </a:stretch>
        </p:blipFill>
        <p:spPr>
          <a:xfrm>
            <a:off x="4546414" y="3730279"/>
            <a:ext cx="1007589" cy="1055569"/>
          </a:xfrm>
          <a:prstGeom prst="rect">
            <a:avLst/>
          </a:prstGeom>
        </p:spPr>
      </p:pic>
      <p:sp>
        <p:nvSpPr>
          <p:cNvPr id="7" name="文字方塊 6"/>
          <p:cNvSpPr txBox="1"/>
          <p:nvPr/>
        </p:nvSpPr>
        <p:spPr>
          <a:xfrm>
            <a:off x="1577795" y="4230457"/>
            <a:ext cx="2939143" cy="1815882"/>
          </a:xfrm>
          <a:prstGeom prst="rect">
            <a:avLst/>
          </a:prstGeom>
          <a:noFill/>
        </p:spPr>
        <p:txBody>
          <a:bodyPr wrap="square" rtlCol="0">
            <a:spAutoFit/>
          </a:bodyPr>
          <a:lstStyle/>
          <a:p>
            <a:r>
              <a:rPr lang="en-US" altLang="zh-TW" sz="2800" b="1" dirty="0" smtClean="0"/>
              <a:t>Match Overview</a:t>
            </a:r>
          </a:p>
          <a:p>
            <a:r>
              <a:rPr lang="en-US" altLang="zh-TW" sz="2800" dirty="0" smtClean="0">
                <a:sym typeface="Wingdings" panose="05000000000000000000" pitchFamily="2" charset="2"/>
              </a:rPr>
              <a:t>(</a:t>
            </a:r>
            <a:r>
              <a:rPr lang="zh-TW" altLang="en-US" sz="2800" dirty="0" smtClean="0">
                <a:sym typeface="Wingdings" panose="05000000000000000000" pitchFamily="2" charset="2"/>
              </a:rPr>
              <a:t>預設值</a:t>
            </a:r>
            <a:r>
              <a:rPr lang="en-US" altLang="zh-TW" sz="2800" dirty="0" smtClean="0">
                <a:sym typeface="Wingdings" panose="05000000000000000000" pitchFamily="2" charset="2"/>
              </a:rPr>
              <a:t>):</a:t>
            </a:r>
            <a:endParaRPr lang="en-US" altLang="zh-TW" sz="2800" dirty="0" smtClean="0"/>
          </a:p>
          <a:p>
            <a:r>
              <a:rPr lang="zh-TW" altLang="en-US" sz="2800" dirty="0" smtClean="0"/>
              <a:t>整理排序出重複性最高的來源</a:t>
            </a:r>
            <a:r>
              <a:rPr lang="en-US" altLang="zh-TW" sz="2800" dirty="0" smtClean="0"/>
              <a:t> </a:t>
            </a:r>
            <a:endParaRPr lang="zh-TW" altLang="en-US" sz="2800" dirty="0"/>
          </a:p>
        </p:txBody>
      </p:sp>
      <p:sp>
        <p:nvSpPr>
          <p:cNvPr id="8" name="文字方塊 7"/>
          <p:cNvSpPr txBox="1"/>
          <p:nvPr/>
        </p:nvSpPr>
        <p:spPr>
          <a:xfrm>
            <a:off x="5620285" y="4230457"/>
            <a:ext cx="2884286" cy="1815882"/>
          </a:xfrm>
          <a:prstGeom prst="rect">
            <a:avLst/>
          </a:prstGeom>
          <a:noFill/>
        </p:spPr>
        <p:txBody>
          <a:bodyPr wrap="square" rtlCol="0">
            <a:spAutoFit/>
          </a:bodyPr>
          <a:lstStyle/>
          <a:p>
            <a:r>
              <a:rPr lang="en-US" altLang="zh-TW" sz="2800" b="1" dirty="0" smtClean="0"/>
              <a:t>All Sources:</a:t>
            </a:r>
            <a:br>
              <a:rPr lang="en-US" altLang="zh-TW" sz="2800" b="1" dirty="0" smtClean="0"/>
            </a:br>
            <a:r>
              <a:rPr lang="zh-TW" altLang="en-US" sz="2800" dirty="0" smtClean="0"/>
              <a:t>某一段落內容可能同時有好幾個不同出處來源</a:t>
            </a:r>
            <a:r>
              <a:rPr lang="en-US" altLang="zh-TW" sz="2800" dirty="0" smtClean="0"/>
              <a:t> </a:t>
            </a:r>
            <a:endParaRPr lang="zh-TW" altLang="en-US" sz="2800" dirty="0"/>
          </a:p>
        </p:txBody>
      </p:sp>
      <p:pic>
        <p:nvPicPr>
          <p:cNvPr id="9" name="圖片 8"/>
          <p:cNvPicPr>
            <a:picLocks noChangeAspect="1"/>
          </p:cNvPicPr>
          <p:nvPr/>
        </p:nvPicPr>
        <p:blipFill>
          <a:blip r:embed="rId5"/>
          <a:stretch>
            <a:fillRect/>
          </a:stretch>
        </p:blipFill>
        <p:spPr>
          <a:xfrm>
            <a:off x="6302622" y="1468559"/>
            <a:ext cx="5792469" cy="4535016"/>
          </a:xfrm>
          <a:prstGeom prst="rect">
            <a:avLst/>
          </a:prstGeom>
        </p:spPr>
      </p:pic>
      <p:sp>
        <p:nvSpPr>
          <p:cNvPr id="10" name="矩形 9"/>
          <p:cNvSpPr/>
          <p:nvPr/>
        </p:nvSpPr>
        <p:spPr>
          <a:xfrm>
            <a:off x="6779623" y="3278777"/>
            <a:ext cx="4990011" cy="257338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橢圓 10"/>
          <p:cNvSpPr/>
          <p:nvPr/>
        </p:nvSpPr>
        <p:spPr>
          <a:xfrm>
            <a:off x="6302622" y="1425795"/>
            <a:ext cx="672944" cy="59894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p:cNvSpPr txBox="1"/>
          <p:nvPr/>
        </p:nvSpPr>
        <p:spPr>
          <a:xfrm>
            <a:off x="6639094" y="985512"/>
            <a:ext cx="4392293" cy="461665"/>
          </a:xfrm>
          <a:prstGeom prst="rect">
            <a:avLst/>
          </a:prstGeom>
          <a:noFill/>
        </p:spPr>
        <p:txBody>
          <a:bodyPr wrap="none" rtlCol="0">
            <a:spAutoFit/>
          </a:bodyPr>
          <a:lstStyle/>
          <a:p>
            <a:r>
              <a:rPr lang="zh-TW" altLang="en-US" sz="2400" dirty="0" smtClean="0">
                <a:solidFill>
                  <a:srgbClr val="FF0000"/>
                </a:solidFill>
              </a:rPr>
              <a:t>可返回原本</a:t>
            </a:r>
            <a:r>
              <a:rPr lang="en-US" altLang="zh-TW" sz="2400" dirty="0" smtClean="0">
                <a:solidFill>
                  <a:srgbClr val="FF0000"/>
                </a:solidFill>
              </a:rPr>
              <a:t>Match Overview</a:t>
            </a:r>
            <a:r>
              <a:rPr lang="zh-TW" altLang="en-US" sz="2400" dirty="0" smtClean="0">
                <a:solidFill>
                  <a:srgbClr val="FF0000"/>
                </a:solidFill>
              </a:rPr>
              <a:t>狀況</a:t>
            </a:r>
            <a:endParaRPr lang="zh-TW" altLang="en-US" sz="2400" dirty="0">
              <a:solidFill>
                <a:srgbClr val="FF0000"/>
              </a:solidFill>
            </a:endParaRPr>
          </a:p>
        </p:txBody>
      </p:sp>
    </p:spTree>
    <p:extLst>
      <p:ext uri="{BB962C8B-B14F-4D97-AF65-F5344CB8AC3E}">
        <p14:creationId xmlns:p14="http://schemas.microsoft.com/office/powerpoint/2010/main" val="94034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p:cNvPicPr>
            <a:picLocks noChangeAspect="1"/>
          </p:cNvPicPr>
          <p:nvPr/>
        </p:nvPicPr>
        <p:blipFill>
          <a:blip r:embed="rId2"/>
          <a:stretch>
            <a:fillRect/>
          </a:stretch>
        </p:blipFill>
        <p:spPr>
          <a:xfrm>
            <a:off x="0" y="966651"/>
            <a:ext cx="12192000" cy="5693401"/>
          </a:xfrm>
          <a:prstGeom prst="rect">
            <a:avLst/>
          </a:prstGeom>
        </p:spPr>
      </p:pic>
      <p:sp>
        <p:nvSpPr>
          <p:cNvPr id="2" name="標題 1"/>
          <p:cNvSpPr>
            <a:spLocks noGrp="1"/>
          </p:cNvSpPr>
          <p:nvPr>
            <p:ph type="title"/>
          </p:nvPr>
        </p:nvSpPr>
        <p:spPr>
          <a:xfrm>
            <a:off x="838200" y="365125"/>
            <a:ext cx="10515600" cy="463519"/>
          </a:xfrm>
        </p:spPr>
        <p:txBody>
          <a:bodyPr>
            <a:noAutofit/>
          </a:bodyPr>
          <a:lstStyle/>
          <a:p>
            <a:r>
              <a:rPr lang="zh-TW" altLang="en-US" b="1" dirty="0" smtClean="0"/>
              <a:t>瀏覽比對來源</a:t>
            </a:r>
            <a:endParaRPr lang="zh-TW" altLang="en-US" b="1" dirty="0"/>
          </a:p>
        </p:txBody>
      </p:sp>
      <p:pic>
        <p:nvPicPr>
          <p:cNvPr id="4" name="內容版面配置區 3"/>
          <p:cNvPicPr>
            <a:picLocks noGrp="1" noChangeAspect="1"/>
          </p:cNvPicPr>
          <p:nvPr>
            <p:ph idx="1"/>
          </p:nvPr>
        </p:nvPicPr>
        <p:blipFill>
          <a:blip r:embed="rId3"/>
          <a:stretch>
            <a:fillRect/>
          </a:stretch>
        </p:blipFill>
        <p:spPr>
          <a:xfrm>
            <a:off x="1846313" y="1711285"/>
            <a:ext cx="4489172" cy="1707883"/>
          </a:xfrm>
          <a:prstGeom prst="rect">
            <a:avLst/>
          </a:prstGeom>
        </p:spPr>
      </p:pic>
      <p:sp>
        <p:nvSpPr>
          <p:cNvPr id="6" name="橢圓 5"/>
          <p:cNvSpPr/>
          <p:nvPr/>
        </p:nvSpPr>
        <p:spPr>
          <a:xfrm>
            <a:off x="3115491" y="1854718"/>
            <a:ext cx="2886891" cy="92746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片 2"/>
          <p:cNvPicPr>
            <a:picLocks noChangeAspect="1"/>
          </p:cNvPicPr>
          <p:nvPr/>
        </p:nvPicPr>
        <p:blipFill>
          <a:blip r:embed="rId4"/>
          <a:stretch>
            <a:fillRect/>
          </a:stretch>
        </p:blipFill>
        <p:spPr>
          <a:xfrm>
            <a:off x="-34660" y="1065821"/>
            <a:ext cx="12226660" cy="6287653"/>
          </a:xfrm>
          <a:prstGeom prst="rect">
            <a:avLst/>
          </a:prstGeom>
        </p:spPr>
      </p:pic>
      <p:sp>
        <p:nvSpPr>
          <p:cNvPr id="7" name="矩形 6"/>
          <p:cNvSpPr/>
          <p:nvPr/>
        </p:nvSpPr>
        <p:spPr>
          <a:xfrm>
            <a:off x="6610845" y="2420109"/>
            <a:ext cx="3723600" cy="4912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5557061" y="1958444"/>
            <a:ext cx="4095204" cy="461665"/>
          </a:xfrm>
          <a:prstGeom prst="rect">
            <a:avLst/>
          </a:prstGeom>
          <a:solidFill>
            <a:srgbClr val="FFFF66"/>
          </a:solidFill>
        </p:spPr>
        <p:txBody>
          <a:bodyPr wrap="square" rtlCol="0">
            <a:spAutoFit/>
          </a:bodyPr>
          <a:lstStyle/>
          <a:p>
            <a:r>
              <a:rPr lang="zh-TW" altLang="en-US" sz="2400" b="1" dirty="0" smtClean="0"/>
              <a:t>點選網址可以看到原始文章</a:t>
            </a:r>
            <a:endParaRPr lang="zh-TW" altLang="en-US" sz="2400" b="1" dirty="0"/>
          </a:p>
        </p:txBody>
      </p:sp>
      <p:sp>
        <p:nvSpPr>
          <p:cNvPr id="9" name="文字方塊 8"/>
          <p:cNvSpPr txBox="1"/>
          <p:nvPr/>
        </p:nvSpPr>
        <p:spPr>
          <a:xfrm>
            <a:off x="8112034" y="7445829"/>
            <a:ext cx="45719" cy="369332"/>
          </a:xfrm>
          <a:prstGeom prst="rect">
            <a:avLst/>
          </a:prstGeom>
          <a:noFill/>
        </p:spPr>
        <p:txBody>
          <a:bodyPr wrap="square" rtlCol="0">
            <a:spAutoFit/>
          </a:bodyPr>
          <a:lstStyle/>
          <a:p>
            <a:endParaRPr lang="zh-TW" altLang="en-US" dirty="0"/>
          </a:p>
        </p:txBody>
      </p:sp>
      <p:sp>
        <p:nvSpPr>
          <p:cNvPr id="10" name="橢圓 9"/>
          <p:cNvSpPr/>
          <p:nvPr/>
        </p:nvSpPr>
        <p:spPr>
          <a:xfrm>
            <a:off x="6610845" y="2942653"/>
            <a:ext cx="718457" cy="436273"/>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橢圓 11"/>
          <p:cNvSpPr/>
          <p:nvPr/>
        </p:nvSpPr>
        <p:spPr>
          <a:xfrm>
            <a:off x="11473543" y="3003083"/>
            <a:ext cx="718457" cy="436273"/>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文字方塊 12"/>
          <p:cNvSpPr txBox="1"/>
          <p:nvPr/>
        </p:nvSpPr>
        <p:spPr>
          <a:xfrm>
            <a:off x="6117322" y="3604765"/>
            <a:ext cx="5981125" cy="461665"/>
          </a:xfrm>
          <a:prstGeom prst="rect">
            <a:avLst/>
          </a:prstGeom>
          <a:solidFill>
            <a:srgbClr val="FFFF66"/>
          </a:solidFill>
        </p:spPr>
        <p:txBody>
          <a:bodyPr wrap="none" rtlCol="0">
            <a:spAutoFit/>
          </a:bodyPr>
          <a:lstStyle/>
          <a:p>
            <a:r>
              <a:rPr lang="zh-TW" altLang="en-US" sz="2400" dirty="0" smtClean="0"/>
              <a:t>使用左右方</a:t>
            </a:r>
            <a:r>
              <a:rPr lang="zh-TW" altLang="en-US" sz="2400" dirty="0"/>
              <a:t>向</a:t>
            </a:r>
            <a:r>
              <a:rPr lang="zh-TW" altLang="en-US" sz="2400" dirty="0" smtClean="0"/>
              <a:t>鍵調閱 前</a:t>
            </a:r>
            <a:r>
              <a:rPr lang="en-US" altLang="zh-TW" sz="2400" dirty="0" smtClean="0"/>
              <a:t>/</a:t>
            </a:r>
            <a:r>
              <a:rPr lang="zh-TW" altLang="en-US" sz="2400" dirty="0" smtClean="0"/>
              <a:t>後 一筆的出處來源</a:t>
            </a:r>
            <a:endParaRPr lang="zh-TW" altLang="en-US" sz="2400" dirty="0"/>
          </a:p>
        </p:txBody>
      </p:sp>
      <p:sp>
        <p:nvSpPr>
          <p:cNvPr id="16" name="橢圓 15"/>
          <p:cNvSpPr/>
          <p:nvPr/>
        </p:nvSpPr>
        <p:spPr>
          <a:xfrm>
            <a:off x="11187231" y="1830287"/>
            <a:ext cx="910817" cy="78769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文字方塊 16"/>
          <p:cNvSpPr txBox="1"/>
          <p:nvPr/>
        </p:nvSpPr>
        <p:spPr>
          <a:xfrm>
            <a:off x="9472105" y="951246"/>
            <a:ext cx="2723823" cy="830997"/>
          </a:xfrm>
          <a:prstGeom prst="rect">
            <a:avLst/>
          </a:prstGeom>
          <a:solidFill>
            <a:srgbClr val="FFFF66"/>
          </a:solidFill>
        </p:spPr>
        <p:txBody>
          <a:bodyPr wrap="none" rtlCol="0">
            <a:spAutoFit/>
          </a:bodyPr>
          <a:lstStyle/>
          <a:p>
            <a:r>
              <a:rPr lang="zh-TW" altLang="en-US" sz="2400" dirty="0" smtClean="0"/>
              <a:t>關閉來源文章顯示</a:t>
            </a:r>
            <a:r>
              <a:rPr lang="en-US" altLang="zh-TW" sz="2400" dirty="0" smtClean="0"/>
              <a:t>,</a:t>
            </a:r>
          </a:p>
          <a:p>
            <a:r>
              <a:rPr lang="zh-TW" altLang="en-US" sz="2400" dirty="0" smtClean="0"/>
              <a:t>回到</a:t>
            </a:r>
            <a:r>
              <a:rPr lang="en-US" altLang="zh-TW" sz="2400" dirty="0" smtClean="0"/>
              <a:t>All source</a:t>
            </a:r>
            <a:r>
              <a:rPr lang="zh-TW" altLang="en-US" sz="2400" dirty="0" smtClean="0"/>
              <a:t>畫面</a:t>
            </a:r>
            <a:endParaRPr lang="zh-TW" altLang="en-US" sz="2400" dirty="0"/>
          </a:p>
        </p:txBody>
      </p:sp>
    </p:spTree>
    <p:extLst>
      <p:ext uri="{BB962C8B-B14F-4D97-AF65-F5344CB8AC3E}">
        <p14:creationId xmlns:p14="http://schemas.microsoft.com/office/powerpoint/2010/main" val="2221964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2" grpId="0" animBg="1"/>
      <p:bldP spid="13" grpId="0" animBg="1"/>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瀏覽出處來源文章</a:t>
            </a:r>
            <a:endParaRPr lang="zh-TW" altLang="en-US" b="1" dirty="0"/>
          </a:p>
        </p:txBody>
      </p:sp>
      <p:sp>
        <p:nvSpPr>
          <p:cNvPr id="3" name="內容版面配置區 2"/>
          <p:cNvSpPr>
            <a:spLocks noGrp="1"/>
          </p:cNvSpPr>
          <p:nvPr>
            <p:ph idx="1"/>
          </p:nvPr>
        </p:nvSpPr>
        <p:spPr/>
        <p:txBody>
          <a:bodyPr/>
          <a:lstStyle/>
          <a:p>
            <a:r>
              <a:rPr lang="zh-TW" altLang="en-US" dirty="0" smtClean="0"/>
              <a:t>點擊網址即可另開</a:t>
            </a:r>
            <a:r>
              <a:rPr lang="zh-TW" altLang="en-US" dirty="0"/>
              <a:t>一</a:t>
            </a:r>
            <a:r>
              <a:rPr lang="zh-TW" altLang="en-US" dirty="0" smtClean="0"/>
              <a:t>視窗去瀏覽該篇文章</a:t>
            </a:r>
            <a:r>
              <a:rPr lang="en-US" altLang="zh-TW" dirty="0" smtClean="0"/>
              <a:t>(</a:t>
            </a:r>
            <a:r>
              <a:rPr lang="zh-TW" altLang="en-US" dirty="0" smtClean="0"/>
              <a:t>限有授權</a:t>
            </a:r>
            <a:r>
              <a:rPr lang="en-US" altLang="zh-TW" dirty="0" smtClean="0"/>
              <a:t>)</a:t>
            </a:r>
            <a:endParaRPr lang="zh-TW" altLang="en-US" dirty="0"/>
          </a:p>
        </p:txBody>
      </p:sp>
      <p:pic>
        <p:nvPicPr>
          <p:cNvPr id="5" name="圖片 4"/>
          <p:cNvPicPr>
            <a:picLocks noChangeAspect="1"/>
          </p:cNvPicPr>
          <p:nvPr/>
        </p:nvPicPr>
        <p:blipFill>
          <a:blip r:embed="rId2"/>
          <a:stretch>
            <a:fillRect/>
          </a:stretch>
        </p:blipFill>
        <p:spPr>
          <a:xfrm>
            <a:off x="1405666" y="2238001"/>
            <a:ext cx="7916091" cy="3151151"/>
          </a:xfrm>
          <a:prstGeom prst="rect">
            <a:avLst/>
          </a:prstGeom>
        </p:spPr>
      </p:pic>
    </p:spTree>
    <p:extLst>
      <p:ext uri="{BB962C8B-B14F-4D97-AF65-F5344CB8AC3E}">
        <p14:creationId xmlns:p14="http://schemas.microsoft.com/office/powerpoint/2010/main" val="19541497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mn-ea"/>
                <a:ea typeface="+mn-ea"/>
              </a:rPr>
              <a:t>排除</a:t>
            </a:r>
            <a:r>
              <a:rPr lang="en-US" altLang="zh-TW" b="1" dirty="0" smtClean="0">
                <a:latin typeface="+mn-ea"/>
                <a:ea typeface="+mn-ea"/>
              </a:rPr>
              <a:t>”</a:t>
            </a:r>
            <a:r>
              <a:rPr lang="zh-TW" altLang="en-US" b="1" dirty="0" smtClean="0">
                <a:latin typeface="+mn-ea"/>
                <a:ea typeface="+mn-ea"/>
              </a:rPr>
              <a:t>出處來源</a:t>
            </a:r>
            <a:r>
              <a:rPr lang="en-US" altLang="zh-TW" b="1" dirty="0" smtClean="0">
                <a:latin typeface="+mn-ea"/>
                <a:ea typeface="+mn-ea"/>
              </a:rPr>
              <a:t>”</a:t>
            </a:r>
            <a:endParaRPr lang="zh-TW" altLang="en-US" b="1" dirty="0">
              <a:latin typeface="+mn-ea"/>
              <a:ea typeface="+mn-ea"/>
            </a:endParaRPr>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8629" y="1690687"/>
            <a:ext cx="10029173" cy="4605609"/>
          </a:xfrm>
        </p:spPr>
      </p:pic>
      <p:pic>
        <p:nvPicPr>
          <p:cNvPr id="6" name="圖片 5"/>
          <p:cNvPicPr>
            <a:picLocks noChangeAspect="1"/>
          </p:cNvPicPr>
          <p:nvPr/>
        </p:nvPicPr>
        <p:blipFill>
          <a:blip r:embed="rId3"/>
          <a:stretch>
            <a:fillRect/>
          </a:stretch>
        </p:blipFill>
        <p:spPr>
          <a:xfrm>
            <a:off x="7036661" y="914536"/>
            <a:ext cx="4191570" cy="5809763"/>
          </a:xfrm>
          <a:prstGeom prst="rect">
            <a:avLst/>
          </a:prstGeom>
        </p:spPr>
      </p:pic>
      <p:sp>
        <p:nvSpPr>
          <p:cNvPr id="3" name="圓角矩形 2"/>
          <p:cNvSpPr/>
          <p:nvPr/>
        </p:nvSpPr>
        <p:spPr>
          <a:xfrm>
            <a:off x="7156174" y="5857461"/>
            <a:ext cx="2080591" cy="86683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108009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496266"/>
          </a:xfrm>
        </p:spPr>
        <p:txBody>
          <a:bodyPr>
            <a:noAutofit/>
          </a:bodyPr>
          <a:lstStyle/>
          <a:p>
            <a:r>
              <a:rPr lang="zh-TW" altLang="en-US" b="1" dirty="0" smtClean="0"/>
              <a:t>   設定排除選項</a:t>
            </a:r>
            <a:endParaRPr lang="zh-TW" altLang="en-US" b="1" dirty="0"/>
          </a:p>
        </p:txBody>
      </p:sp>
      <p:pic>
        <p:nvPicPr>
          <p:cNvPr id="4" name="圖片 3"/>
          <p:cNvPicPr>
            <a:picLocks noChangeAspect="1"/>
          </p:cNvPicPr>
          <p:nvPr/>
        </p:nvPicPr>
        <p:blipFill>
          <a:blip r:embed="rId2"/>
          <a:stretch>
            <a:fillRect/>
          </a:stretch>
        </p:blipFill>
        <p:spPr>
          <a:xfrm>
            <a:off x="1839608" y="1354316"/>
            <a:ext cx="4940015" cy="1032022"/>
          </a:xfrm>
          <a:prstGeom prst="rect">
            <a:avLst/>
          </a:prstGeom>
        </p:spPr>
      </p:pic>
      <p:pic>
        <p:nvPicPr>
          <p:cNvPr id="10" name="圖片 9"/>
          <p:cNvPicPr>
            <a:picLocks noChangeAspect="1"/>
          </p:cNvPicPr>
          <p:nvPr/>
        </p:nvPicPr>
        <p:blipFill>
          <a:blip r:embed="rId3"/>
          <a:stretch>
            <a:fillRect/>
          </a:stretch>
        </p:blipFill>
        <p:spPr>
          <a:xfrm>
            <a:off x="1196529" y="942216"/>
            <a:ext cx="6376740" cy="5800725"/>
          </a:xfrm>
          <a:prstGeom prst="rect">
            <a:avLst/>
          </a:prstGeom>
        </p:spPr>
      </p:pic>
      <p:sp>
        <p:nvSpPr>
          <p:cNvPr id="11" name="文字方塊 10"/>
          <p:cNvSpPr txBox="1"/>
          <p:nvPr/>
        </p:nvSpPr>
        <p:spPr>
          <a:xfrm>
            <a:off x="7723836" y="1870327"/>
            <a:ext cx="3881191" cy="3108543"/>
          </a:xfrm>
          <a:prstGeom prst="rect">
            <a:avLst/>
          </a:prstGeom>
          <a:noFill/>
        </p:spPr>
        <p:txBody>
          <a:bodyPr wrap="none" rtlCol="0">
            <a:spAutoFit/>
          </a:bodyPr>
          <a:lstStyle/>
          <a:p>
            <a:r>
              <a:rPr lang="en-US" altLang="zh-TW" sz="2800" b="1" dirty="0" smtClean="0">
                <a:latin typeface="+mj-ea"/>
                <a:ea typeface="+mj-ea"/>
              </a:rPr>
              <a:t>1.</a:t>
            </a:r>
            <a:r>
              <a:rPr lang="zh-TW" altLang="en-US" sz="2800" b="1" dirty="0" smtClean="0">
                <a:latin typeface="+mj-ea"/>
                <a:ea typeface="+mj-ea"/>
              </a:rPr>
              <a:t>排除</a:t>
            </a:r>
            <a:r>
              <a:rPr lang="en-US" altLang="zh-TW" sz="2800" b="1" dirty="0" smtClean="0">
                <a:latin typeface="+mj-ea"/>
                <a:ea typeface="+mj-ea"/>
              </a:rPr>
              <a:t>”</a:t>
            </a:r>
            <a:r>
              <a:rPr lang="zh-TW" altLang="en-US" sz="2800" b="1" dirty="0" smtClean="0">
                <a:latin typeface="+mj-ea"/>
                <a:ea typeface="+mj-ea"/>
              </a:rPr>
              <a:t>引用</a:t>
            </a:r>
            <a:r>
              <a:rPr lang="en-US" altLang="zh-TW" sz="2800" b="1" dirty="0" smtClean="0">
                <a:latin typeface="+mj-ea"/>
                <a:ea typeface="+mj-ea"/>
              </a:rPr>
              <a:t>”</a:t>
            </a:r>
          </a:p>
          <a:p>
            <a:r>
              <a:rPr lang="en-US" altLang="zh-TW" sz="2800" b="1" dirty="0" smtClean="0">
                <a:latin typeface="+mj-ea"/>
                <a:ea typeface="+mj-ea"/>
              </a:rPr>
              <a:t>2.</a:t>
            </a:r>
            <a:r>
              <a:rPr lang="zh-TW" altLang="en-US" sz="2800" b="1" dirty="0" smtClean="0">
                <a:latin typeface="+mj-ea"/>
                <a:ea typeface="+mj-ea"/>
              </a:rPr>
              <a:t>排除</a:t>
            </a:r>
            <a:r>
              <a:rPr lang="en-US" altLang="zh-TW" sz="2800" b="1" dirty="0" smtClean="0">
                <a:latin typeface="+mj-ea"/>
                <a:ea typeface="+mj-ea"/>
              </a:rPr>
              <a:t>”</a:t>
            </a:r>
            <a:r>
              <a:rPr lang="zh-TW" altLang="en-US" sz="2800" b="1" dirty="0" smtClean="0">
                <a:latin typeface="+mj-ea"/>
                <a:ea typeface="+mj-ea"/>
              </a:rPr>
              <a:t>參考書目</a:t>
            </a:r>
            <a:r>
              <a:rPr lang="en-US" altLang="zh-TW" sz="2800" b="1" dirty="0" smtClean="0">
                <a:latin typeface="+mj-ea"/>
                <a:ea typeface="+mj-ea"/>
              </a:rPr>
              <a:t>”</a:t>
            </a:r>
          </a:p>
          <a:p>
            <a:r>
              <a:rPr lang="en-US" altLang="zh-TW" sz="2800" b="1" dirty="0" smtClean="0">
                <a:latin typeface="+mj-ea"/>
                <a:ea typeface="+mj-ea"/>
              </a:rPr>
              <a:t>3.</a:t>
            </a:r>
            <a:r>
              <a:rPr lang="zh-TW" altLang="en-US" sz="2800" b="1" dirty="0" smtClean="0">
                <a:latin typeface="+mj-ea"/>
                <a:ea typeface="+mj-ea"/>
              </a:rPr>
              <a:t>排除比對來源大小</a:t>
            </a:r>
            <a:r>
              <a:rPr lang="en-US" altLang="zh-TW" sz="2800" b="1" dirty="0" smtClean="0">
                <a:latin typeface="+mj-ea"/>
                <a:ea typeface="+mj-ea"/>
              </a:rPr>
              <a:t/>
            </a:r>
            <a:br>
              <a:rPr lang="en-US" altLang="zh-TW" sz="2800" b="1" dirty="0" smtClean="0">
                <a:latin typeface="+mj-ea"/>
                <a:ea typeface="+mj-ea"/>
              </a:rPr>
            </a:br>
            <a:r>
              <a:rPr lang="zh-TW" altLang="en-US" sz="2800" b="1" dirty="0" smtClean="0">
                <a:latin typeface="+mj-ea"/>
                <a:ea typeface="+mj-ea"/>
              </a:rPr>
              <a:t>   </a:t>
            </a:r>
            <a:r>
              <a:rPr lang="en-US" altLang="zh-TW" sz="2800" b="1" dirty="0" smtClean="0">
                <a:latin typeface="+mj-ea"/>
                <a:ea typeface="+mj-ea"/>
              </a:rPr>
              <a:t>(</a:t>
            </a:r>
            <a:r>
              <a:rPr lang="zh-TW" altLang="en-US" sz="2800" b="1" dirty="0" smtClean="0">
                <a:latin typeface="+mj-ea"/>
                <a:ea typeface="+mj-ea"/>
              </a:rPr>
              <a:t>字數或是</a:t>
            </a:r>
            <a:r>
              <a:rPr lang="en-US" altLang="zh-TW" sz="2800" b="1" dirty="0" smtClean="0">
                <a:latin typeface="+mj-ea"/>
                <a:ea typeface="+mj-ea"/>
              </a:rPr>
              <a:t>%)</a:t>
            </a:r>
          </a:p>
          <a:p>
            <a:r>
              <a:rPr lang="en-US" altLang="zh-TW" sz="2800" b="1" dirty="0" smtClean="0">
                <a:latin typeface="+mj-ea"/>
                <a:ea typeface="+mj-ea"/>
              </a:rPr>
              <a:t>4.</a:t>
            </a:r>
            <a:r>
              <a:rPr lang="zh-TW" altLang="en-US" sz="2800" b="1" dirty="0" smtClean="0">
                <a:latin typeface="+mj-ea"/>
                <a:ea typeface="+mj-ea"/>
              </a:rPr>
              <a:t>排除連續幾個字一樣</a:t>
            </a:r>
            <a:endParaRPr lang="en-US" altLang="zh-TW" sz="2800" b="1" dirty="0">
              <a:latin typeface="+mj-ea"/>
              <a:ea typeface="+mj-ea"/>
            </a:endParaRPr>
          </a:p>
          <a:p>
            <a:r>
              <a:rPr lang="en-US" altLang="zh-TW" sz="2800" b="1" dirty="0" smtClean="0">
                <a:latin typeface="+mj-ea"/>
                <a:ea typeface="+mj-ea"/>
              </a:rPr>
              <a:t>5.</a:t>
            </a:r>
            <a:r>
              <a:rPr lang="zh-TW" altLang="en-US" sz="2800" b="1" dirty="0" smtClean="0">
                <a:latin typeface="+mj-ea"/>
                <a:ea typeface="+mj-ea"/>
              </a:rPr>
              <a:t>排除範圍</a:t>
            </a:r>
            <a:r>
              <a:rPr lang="en-US" altLang="zh-TW" sz="2800" b="1" dirty="0" smtClean="0">
                <a:latin typeface="+mj-ea"/>
                <a:ea typeface="+mj-ea"/>
              </a:rPr>
              <a:t>:</a:t>
            </a:r>
            <a:br>
              <a:rPr lang="en-US" altLang="zh-TW" sz="2800" b="1" dirty="0" smtClean="0">
                <a:latin typeface="+mj-ea"/>
                <a:ea typeface="+mj-ea"/>
              </a:rPr>
            </a:br>
            <a:r>
              <a:rPr lang="zh-TW" altLang="en-US" sz="2800" b="1" dirty="0" smtClean="0">
                <a:latin typeface="+mj-ea"/>
                <a:ea typeface="+mj-ea"/>
              </a:rPr>
              <a:t>   摘要 或是 方法和材料</a:t>
            </a:r>
            <a:endParaRPr lang="zh-TW" altLang="en-US" sz="2800" b="1" dirty="0">
              <a:latin typeface="+mj-ea"/>
              <a:ea typeface="+mj-ea"/>
            </a:endParaRPr>
          </a:p>
        </p:txBody>
      </p:sp>
      <p:pic>
        <p:nvPicPr>
          <p:cNvPr id="12" name="圖片 11"/>
          <p:cNvPicPr>
            <a:picLocks noChangeAspect="1"/>
          </p:cNvPicPr>
          <p:nvPr/>
        </p:nvPicPr>
        <p:blipFill>
          <a:blip r:embed="rId4"/>
          <a:stretch>
            <a:fillRect/>
          </a:stretch>
        </p:blipFill>
        <p:spPr>
          <a:xfrm>
            <a:off x="1045962" y="861392"/>
            <a:ext cx="6376740" cy="5857875"/>
          </a:xfrm>
          <a:prstGeom prst="rect">
            <a:avLst/>
          </a:prstGeom>
        </p:spPr>
      </p:pic>
      <p:sp>
        <p:nvSpPr>
          <p:cNvPr id="13" name="橢圓 12"/>
          <p:cNvSpPr/>
          <p:nvPr/>
        </p:nvSpPr>
        <p:spPr>
          <a:xfrm>
            <a:off x="5048670" y="6320182"/>
            <a:ext cx="2266122" cy="50358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橢圓 13"/>
          <p:cNvSpPr/>
          <p:nvPr/>
        </p:nvSpPr>
        <p:spPr>
          <a:xfrm>
            <a:off x="6181731" y="853349"/>
            <a:ext cx="1240971" cy="6800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9944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63306" y="365125"/>
            <a:ext cx="9490494" cy="662781"/>
          </a:xfrm>
        </p:spPr>
        <p:txBody>
          <a:bodyPr>
            <a:normAutofit fontScale="90000"/>
          </a:bodyPr>
          <a:lstStyle/>
          <a:p>
            <a:r>
              <a:rPr lang="zh-TW" altLang="en-US" b="1" dirty="0" smtClean="0"/>
              <a:t>還</a:t>
            </a:r>
            <a:r>
              <a:rPr lang="zh-TW" altLang="en-US" b="1" dirty="0"/>
              <a:t>原</a:t>
            </a:r>
            <a:r>
              <a:rPr lang="zh-TW" altLang="en-US" b="1" dirty="0" smtClean="0"/>
              <a:t>曾排除掉</a:t>
            </a:r>
            <a:r>
              <a:rPr lang="zh-TW" altLang="en-US" b="1" dirty="0"/>
              <a:t>的</a:t>
            </a:r>
            <a:r>
              <a:rPr lang="zh-TW" altLang="en-US" b="1" dirty="0" smtClean="0"/>
              <a:t>比對來源</a:t>
            </a:r>
            <a:endParaRPr lang="zh-TW" altLang="en-US" b="1" dirty="0"/>
          </a:p>
        </p:txBody>
      </p:sp>
      <p:pic>
        <p:nvPicPr>
          <p:cNvPr id="7" name="內容版面配置區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0264" y="2146851"/>
            <a:ext cx="8820717" cy="766165"/>
          </a:xfrm>
        </p:spPr>
      </p:pic>
      <p:pic>
        <p:nvPicPr>
          <p:cNvPr id="4" name="圖片 3"/>
          <p:cNvPicPr>
            <a:picLocks noChangeAspect="1"/>
          </p:cNvPicPr>
          <p:nvPr/>
        </p:nvPicPr>
        <p:blipFill>
          <a:blip r:embed="rId3"/>
          <a:stretch>
            <a:fillRect/>
          </a:stretch>
        </p:blipFill>
        <p:spPr>
          <a:xfrm>
            <a:off x="242145" y="1027906"/>
            <a:ext cx="11681583" cy="5819775"/>
          </a:xfrm>
          <a:prstGeom prst="rect">
            <a:avLst/>
          </a:prstGeom>
        </p:spPr>
      </p:pic>
      <p:sp>
        <p:nvSpPr>
          <p:cNvPr id="3" name="圓角矩形 2"/>
          <p:cNvSpPr/>
          <p:nvPr/>
        </p:nvSpPr>
        <p:spPr>
          <a:xfrm>
            <a:off x="8759687" y="6003235"/>
            <a:ext cx="3164041" cy="55659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10213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199" y="1517332"/>
            <a:ext cx="10275183" cy="4767557"/>
          </a:xfrm>
          <a:prstGeom prst="rect">
            <a:avLst/>
          </a:prstGeom>
        </p:spPr>
      </p:pic>
      <p:sp>
        <p:nvSpPr>
          <p:cNvPr id="9" name="橢圓 8"/>
          <p:cNvSpPr/>
          <p:nvPr/>
        </p:nvSpPr>
        <p:spPr>
          <a:xfrm>
            <a:off x="9876754" y="5978075"/>
            <a:ext cx="1094704" cy="45076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片 18"/>
          <p:cNvPicPr>
            <a:picLocks noChangeAspect="1"/>
          </p:cNvPicPr>
          <p:nvPr/>
        </p:nvPicPr>
        <p:blipFill>
          <a:blip r:embed="rId3"/>
          <a:stretch>
            <a:fillRect/>
          </a:stretch>
        </p:blipFill>
        <p:spPr>
          <a:xfrm>
            <a:off x="838198" y="1424898"/>
            <a:ext cx="10765989" cy="5199502"/>
          </a:xfrm>
          <a:prstGeom prst="rect">
            <a:avLst/>
          </a:prstGeom>
        </p:spPr>
      </p:pic>
      <p:sp>
        <p:nvSpPr>
          <p:cNvPr id="2" name="標題 1"/>
          <p:cNvSpPr>
            <a:spLocks noGrp="1"/>
          </p:cNvSpPr>
          <p:nvPr>
            <p:ph type="title"/>
          </p:nvPr>
        </p:nvSpPr>
        <p:spPr/>
        <p:txBody>
          <a:bodyPr/>
          <a:lstStyle/>
          <a:p>
            <a:r>
              <a:rPr lang="zh-TW" altLang="zh-TW" b="1" dirty="0">
                <a:latin typeface="+mj-ea"/>
              </a:rPr>
              <a:t>解讀比對報告</a:t>
            </a:r>
            <a:r>
              <a:rPr lang="en-US" altLang="zh-TW" b="1" dirty="0">
                <a:latin typeface="+mj-ea"/>
              </a:rPr>
              <a:t>-</a:t>
            </a:r>
            <a:r>
              <a:rPr lang="zh-TW" altLang="zh-TW" b="1" dirty="0">
                <a:latin typeface="+mj-ea"/>
              </a:rPr>
              <a:t>純文字</a:t>
            </a:r>
            <a:r>
              <a:rPr lang="zh-TW" altLang="zh-TW" b="1" dirty="0" smtClean="0">
                <a:latin typeface="+mj-ea"/>
              </a:rPr>
              <a:t>模式</a:t>
            </a:r>
            <a:r>
              <a:rPr lang="en-US" altLang="zh-TW" sz="3200" dirty="0" smtClean="0"/>
              <a:t>(</a:t>
            </a:r>
            <a:r>
              <a:rPr lang="en-US" altLang="zh-TW" sz="3200" dirty="0"/>
              <a:t>Text-Only Report</a:t>
            </a:r>
            <a:r>
              <a:rPr lang="en-US" altLang="zh-TW" sz="3200" dirty="0" smtClean="0"/>
              <a:t>)</a:t>
            </a:r>
            <a:endParaRPr lang="zh-TW" altLang="en-US" sz="3200" dirty="0"/>
          </a:p>
        </p:txBody>
      </p:sp>
      <p:sp>
        <p:nvSpPr>
          <p:cNvPr id="11" name="矩形 10"/>
          <p:cNvSpPr/>
          <p:nvPr/>
        </p:nvSpPr>
        <p:spPr>
          <a:xfrm>
            <a:off x="5512158" y="2318198"/>
            <a:ext cx="5434884" cy="38636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p:cNvSpPr txBox="1"/>
          <p:nvPr/>
        </p:nvSpPr>
        <p:spPr>
          <a:xfrm>
            <a:off x="6915955" y="1819776"/>
            <a:ext cx="2339102" cy="523220"/>
          </a:xfrm>
          <a:prstGeom prst="rect">
            <a:avLst/>
          </a:prstGeom>
          <a:noFill/>
        </p:spPr>
        <p:txBody>
          <a:bodyPr wrap="none" rtlCol="0">
            <a:spAutoFit/>
          </a:bodyPr>
          <a:lstStyle/>
          <a:p>
            <a:r>
              <a:rPr lang="zh-TW" altLang="en-US" sz="2800" b="1" dirty="0" smtClean="0">
                <a:solidFill>
                  <a:srgbClr val="FF0000"/>
                </a:solidFill>
              </a:rPr>
              <a:t>排除選項設定</a:t>
            </a:r>
            <a:endParaRPr lang="zh-TW" altLang="en-US" sz="2800" b="1" dirty="0">
              <a:solidFill>
                <a:srgbClr val="FF0000"/>
              </a:solidFill>
            </a:endParaRPr>
          </a:p>
        </p:txBody>
      </p:sp>
      <p:sp>
        <p:nvSpPr>
          <p:cNvPr id="14" name="向左箭號 13"/>
          <p:cNvSpPr/>
          <p:nvPr/>
        </p:nvSpPr>
        <p:spPr>
          <a:xfrm>
            <a:off x="7959144" y="2910326"/>
            <a:ext cx="334851" cy="29266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橢圓 16"/>
          <p:cNvSpPr/>
          <p:nvPr/>
        </p:nvSpPr>
        <p:spPr>
          <a:xfrm>
            <a:off x="11001229" y="3928490"/>
            <a:ext cx="464725" cy="37348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p:cNvSpPr txBox="1"/>
          <p:nvPr/>
        </p:nvSpPr>
        <p:spPr>
          <a:xfrm>
            <a:off x="8346156" y="2962742"/>
            <a:ext cx="3326552" cy="400110"/>
          </a:xfrm>
          <a:prstGeom prst="rect">
            <a:avLst/>
          </a:prstGeom>
          <a:noFill/>
        </p:spPr>
        <p:txBody>
          <a:bodyPr wrap="none" rtlCol="0">
            <a:spAutoFit/>
          </a:bodyPr>
          <a:lstStyle/>
          <a:p>
            <a:r>
              <a:rPr lang="zh-TW" altLang="en-US" sz="2000" b="1" dirty="0" smtClean="0">
                <a:solidFill>
                  <a:srgbClr val="FF0000"/>
                </a:solidFill>
                <a:latin typeface="+mj-ea"/>
                <a:ea typeface="+mj-ea"/>
              </a:rPr>
              <a:t>點擊連線網址</a:t>
            </a:r>
            <a:r>
              <a:rPr lang="en-US" altLang="zh-TW" sz="2000" b="1" dirty="0" smtClean="0">
                <a:solidFill>
                  <a:srgbClr val="FF0000"/>
                </a:solidFill>
                <a:latin typeface="+mj-ea"/>
                <a:ea typeface="+mj-ea"/>
              </a:rPr>
              <a:t>,</a:t>
            </a:r>
            <a:r>
              <a:rPr lang="zh-TW" altLang="en-US" sz="2000" b="1" dirty="0" smtClean="0">
                <a:solidFill>
                  <a:srgbClr val="FF0000"/>
                </a:solidFill>
                <a:latin typeface="+mj-ea"/>
                <a:ea typeface="+mj-ea"/>
              </a:rPr>
              <a:t>開啟來源文章</a:t>
            </a:r>
            <a:endParaRPr lang="zh-TW" altLang="en-US" sz="2000" b="1" dirty="0">
              <a:solidFill>
                <a:srgbClr val="FF0000"/>
              </a:solidFill>
              <a:latin typeface="+mj-ea"/>
              <a:ea typeface="+mj-ea"/>
            </a:endParaRPr>
          </a:p>
        </p:txBody>
      </p:sp>
      <p:sp>
        <p:nvSpPr>
          <p:cNvPr id="18" name="文字方塊 17"/>
          <p:cNvSpPr txBox="1"/>
          <p:nvPr/>
        </p:nvSpPr>
        <p:spPr>
          <a:xfrm>
            <a:off x="9608240" y="3824594"/>
            <a:ext cx="1467068" cy="400110"/>
          </a:xfrm>
          <a:prstGeom prst="rect">
            <a:avLst/>
          </a:prstGeom>
          <a:noFill/>
        </p:spPr>
        <p:txBody>
          <a:bodyPr wrap="none" rtlCol="0">
            <a:spAutoFit/>
          </a:bodyPr>
          <a:lstStyle/>
          <a:p>
            <a:r>
              <a:rPr lang="zh-TW" altLang="en-US" sz="2000" b="1" dirty="0" smtClean="0">
                <a:solidFill>
                  <a:srgbClr val="FF0000"/>
                </a:solidFill>
              </a:rPr>
              <a:t>排除來源處</a:t>
            </a:r>
            <a:endParaRPr lang="zh-TW" altLang="en-US" sz="2000" b="1" dirty="0">
              <a:solidFill>
                <a:srgbClr val="FF0000"/>
              </a:solidFill>
            </a:endParaRPr>
          </a:p>
        </p:txBody>
      </p:sp>
    </p:spTree>
    <p:extLst>
      <p:ext uri="{BB962C8B-B14F-4D97-AF65-F5344CB8AC3E}">
        <p14:creationId xmlns:p14="http://schemas.microsoft.com/office/powerpoint/2010/main" val="216728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p:bldP spid="14" grpId="0" animBg="1"/>
      <p:bldP spid="17" grpId="0" animBg="1"/>
      <p:bldP spid="16"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7974" y="365125"/>
            <a:ext cx="9935825" cy="847571"/>
          </a:xfrm>
        </p:spPr>
        <p:txBody>
          <a:bodyPr>
            <a:normAutofit fontScale="90000"/>
          </a:bodyPr>
          <a:lstStyle/>
          <a:p>
            <a:r>
              <a:rPr lang="en-GB" sz="4900" b="1" dirty="0" err="1" smtClean="0">
                <a:latin typeface="+mn-ea"/>
                <a:ea typeface="+mn-ea"/>
                <a:cs typeface="Arial Unicode MS" panose="020B0604020202020204" pitchFamily="34" charset="-120"/>
              </a:rPr>
              <a:t>iThenticate</a:t>
            </a:r>
            <a:r>
              <a:rPr lang="zh-TW" altLang="en-US" sz="4900" b="1" dirty="0" smtClean="0">
                <a:latin typeface="+mn-ea"/>
                <a:ea typeface="+mn-ea"/>
                <a:cs typeface="Arial Unicode MS" panose="020B0604020202020204" pitchFamily="34" charset="-120"/>
              </a:rPr>
              <a:t> 簡介              </a:t>
            </a:r>
            <a:r>
              <a:rPr lang="en-US" altLang="zh-TW" sz="3200" dirty="0">
                <a:hlinkClick r:id="rId2"/>
              </a:rPr>
              <a:t>www.ithenticate.com</a:t>
            </a:r>
            <a:endParaRPr lang="en-GB" sz="3200" dirty="0">
              <a:solidFill>
                <a:srgbClr val="145284"/>
              </a:solidFill>
            </a:endParaRPr>
          </a:p>
        </p:txBody>
      </p:sp>
      <p:sp>
        <p:nvSpPr>
          <p:cNvPr id="3" name="Content Placeholder 2"/>
          <p:cNvSpPr>
            <a:spLocks noGrp="1"/>
          </p:cNvSpPr>
          <p:nvPr>
            <p:ph idx="1"/>
          </p:nvPr>
        </p:nvSpPr>
        <p:spPr>
          <a:xfrm>
            <a:off x="8016214" y="4932322"/>
            <a:ext cx="3360373" cy="1672665"/>
          </a:xfrm>
        </p:spPr>
        <p:txBody>
          <a:bodyPr>
            <a:normAutofit fontScale="77500" lnSpcReduction="20000"/>
          </a:bodyPr>
          <a:lstStyle/>
          <a:p>
            <a:pPr marL="0" indent="0">
              <a:buNone/>
            </a:pPr>
            <a:r>
              <a:rPr lang="en-GB" sz="2533" dirty="0">
                <a:solidFill>
                  <a:srgbClr val="145284"/>
                </a:solidFill>
              </a:rPr>
              <a:t>iThenticate scans a vast database of scholarly content &amp; billions of web pages and highlights instances of duplicate content. 	</a:t>
            </a:r>
            <a:r>
              <a:rPr lang="en-GB" sz="1467" dirty="0">
                <a:solidFill>
                  <a:srgbClr val="145284"/>
                </a:solidFill>
              </a:rPr>
              <a:t>			</a:t>
            </a:r>
            <a:r>
              <a:rPr lang="en-GB" sz="2133" dirty="0">
                <a:solidFill>
                  <a:srgbClr val="145284"/>
                </a:solidFill>
              </a:rPr>
              <a:t>					</a:t>
            </a:r>
          </a:p>
          <a:p>
            <a:pPr marL="0" indent="0">
              <a:buNone/>
            </a:pPr>
            <a:endParaRPr lang="en-GB" sz="2400" dirty="0">
              <a:solidFill>
                <a:srgbClr val="145284"/>
              </a:solidFill>
            </a:endParaRPr>
          </a:p>
          <a:p>
            <a:pPr marL="0" indent="0">
              <a:buNone/>
            </a:pPr>
            <a:endParaRPr lang="en-GB" sz="2400" dirty="0">
              <a:solidFill>
                <a:srgbClr val="145284"/>
              </a:solidFill>
            </a:endParaRPr>
          </a:p>
          <a:p>
            <a:pPr marL="0" indent="0">
              <a:buNone/>
            </a:pPr>
            <a:endParaRPr lang="en-GB" sz="2400" dirty="0">
              <a:solidFill>
                <a:srgbClr val="145284"/>
              </a:solidFill>
            </a:endParaRPr>
          </a:p>
        </p:txBody>
      </p:sp>
      <p:sp>
        <p:nvSpPr>
          <p:cNvPr id="7" name="Slide Number Placeholder 6"/>
          <p:cNvSpPr>
            <a:spLocks noGrp="1"/>
          </p:cNvSpPr>
          <p:nvPr>
            <p:ph type="sldNum" sz="quarter" idx="12"/>
          </p:nvPr>
        </p:nvSpPr>
        <p:spPr/>
        <p:txBody>
          <a:bodyPr/>
          <a:lstStyle/>
          <a:p>
            <a:fld id="{4C25208C-5D55-4C03-93E4-F2B0ED14AC2C}" type="slidenum">
              <a:rPr lang="en-GB" smtClean="0">
                <a:solidFill>
                  <a:srgbClr val="145284"/>
                </a:solidFill>
              </a:rPr>
              <a:pPr/>
              <a:t>3</a:t>
            </a:fld>
            <a:endParaRPr lang="en-GB" dirty="0">
              <a:solidFill>
                <a:srgbClr val="145284"/>
              </a:solidFill>
            </a:endParaRPr>
          </a:p>
        </p:txBody>
      </p:sp>
      <p:grpSp>
        <p:nvGrpSpPr>
          <p:cNvPr id="8" name="Group 7"/>
          <p:cNvGrpSpPr>
            <a:grpSpLocks/>
          </p:cNvGrpSpPr>
          <p:nvPr/>
        </p:nvGrpSpPr>
        <p:grpSpPr bwMode="auto">
          <a:xfrm>
            <a:off x="4843045" y="1911468"/>
            <a:ext cx="2192850" cy="2169509"/>
            <a:chOff x="2355" y="1071"/>
            <a:chExt cx="1464" cy="1337"/>
          </a:xfrm>
        </p:grpSpPr>
        <p:pic>
          <p:nvPicPr>
            <p:cNvPr id="9" name="Picture 8"/>
            <p:cNvPicPr>
              <a:picLocks noChangeAspect="1" noChangeArrowheads="1"/>
            </p:cNvPicPr>
            <p:nvPr/>
          </p:nvPicPr>
          <p:blipFill>
            <a:blip r:embed="rId3" cstate="print"/>
            <a:srcRect/>
            <a:stretch>
              <a:fillRect/>
            </a:stretch>
          </p:blipFill>
          <p:spPr bwMode="auto">
            <a:xfrm>
              <a:off x="2355" y="1166"/>
              <a:ext cx="1110" cy="1242"/>
            </a:xfrm>
            <a:prstGeom prst="rect">
              <a:avLst/>
            </a:prstGeom>
            <a:ln>
              <a:noFill/>
            </a:ln>
            <a:effectLst>
              <a:softEdge rad="112500"/>
            </a:effectLst>
          </p:spPr>
        </p:pic>
        <p:sp>
          <p:nvSpPr>
            <p:cNvPr id="10" name="Text Box 9"/>
            <p:cNvSpPr txBox="1">
              <a:spLocks noChangeArrowheads="1"/>
            </p:cNvSpPr>
            <p:nvPr/>
          </p:nvSpPr>
          <p:spPr bwMode="auto">
            <a:xfrm>
              <a:off x="2368" y="1071"/>
              <a:ext cx="1451" cy="259"/>
            </a:xfrm>
            <a:prstGeom prst="rect">
              <a:avLst/>
            </a:prstGeom>
            <a:noFill/>
            <a:ln w="9525">
              <a:noFill/>
              <a:miter lim="800000"/>
              <a:headEnd/>
              <a:tailEnd/>
            </a:ln>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133" dirty="0">
                  <a:solidFill>
                    <a:srgbClr val="145284"/>
                  </a:solidFill>
                </a:rPr>
                <a:t>Digital Fingerprint</a:t>
              </a:r>
              <a:endParaRPr lang="en-US" sz="2133" dirty="0">
                <a:solidFill>
                  <a:srgbClr val="145284"/>
                </a:solidFill>
              </a:endParaRPr>
            </a:p>
          </p:txBody>
        </p:sp>
      </p:grpSp>
      <p:pic>
        <p:nvPicPr>
          <p:cNvPr id="11" name="Picture 13" descr="C:\Users\Laurie\Desktop\Icons\Editing\copy\copy-51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56288" y="2353388"/>
            <a:ext cx="1198320" cy="1198320"/>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6161" y="2267547"/>
            <a:ext cx="4081812" cy="181343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8194" name="Picture 2" descr="C:\Users\Laurie\Desktop\Icons\Users\user\user-51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4215" y="1154035"/>
            <a:ext cx="763760" cy="76376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4" name="Group 13"/>
          <p:cNvGrpSpPr/>
          <p:nvPr/>
        </p:nvGrpSpPr>
        <p:grpSpPr>
          <a:xfrm>
            <a:off x="3599723" y="4869161"/>
            <a:ext cx="1313055" cy="1553369"/>
            <a:chOff x="4563797" y="339502"/>
            <a:chExt cx="3615004" cy="4276623"/>
          </a:xfrm>
        </p:grpSpPr>
        <p:sp>
          <p:nvSpPr>
            <p:cNvPr id="15" name="Can 14"/>
            <p:cNvSpPr/>
            <p:nvPr/>
          </p:nvSpPr>
          <p:spPr>
            <a:xfrm>
              <a:off x="4563797" y="2815925"/>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16" name="Can 15"/>
            <p:cNvSpPr/>
            <p:nvPr/>
          </p:nvSpPr>
          <p:spPr>
            <a:xfrm>
              <a:off x="4572000" y="1603996"/>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17" name="Can 16"/>
            <p:cNvSpPr/>
            <p:nvPr/>
          </p:nvSpPr>
          <p:spPr>
            <a:xfrm>
              <a:off x="4572001" y="339502"/>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grpSp>
      <p:grpSp>
        <p:nvGrpSpPr>
          <p:cNvPr id="18" name="Group 17"/>
          <p:cNvGrpSpPr/>
          <p:nvPr/>
        </p:nvGrpSpPr>
        <p:grpSpPr>
          <a:xfrm>
            <a:off x="5105477" y="4869161"/>
            <a:ext cx="1313055" cy="1553369"/>
            <a:chOff x="4563797" y="339502"/>
            <a:chExt cx="3615004" cy="4276623"/>
          </a:xfrm>
        </p:grpSpPr>
        <p:sp>
          <p:nvSpPr>
            <p:cNvPr id="19" name="Can 18"/>
            <p:cNvSpPr/>
            <p:nvPr/>
          </p:nvSpPr>
          <p:spPr>
            <a:xfrm>
              <a:off x="4563797" y="2815925"/>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20" name="Can 19"/>
            <p:cNvSpPr/>
            <p:nvPr/>
          </p:nvSpPr>
          <p:spPr>
            <a:xfrm>
              <a:off x="4572000" y="1603996"/>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21" name="Can 20"/>
            <p:cNvSpPr/>
            <p:nvPr/>
          </p:nvSpPr>
          <p:spPr>
            <a:xfrm>
              <a:off x="4572001" y="339502"/>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grpSp>
      <p:sp>
        <p:nvSpPr>
          <p:cNvPr id="13" name="TextBox 12"/>
          <p:cNvSpPr txBox="1"/>
          <p:nvPr/>
        </p:nvSpPr>
        <p:spPr>
          <a:xfrm>
            <a:off x="527381" y="3784780"/>
            <a:ext cx="2748288" cy="1938992"/>
          </a:xfrm>
          <a:prstGeom prst="rect">
            <a:avLst/>
          </a:prstGeom>
          <a:noFill/>
        </p:spPr>
        <p:txBody>
          <a:bodyPr wrap="square" rtlCol="0">
            <a:spAutoFit/>
          </a:bodyPr>
          <a:lstStyle/>
          <a:p>
            <a:r>
              <a:rPr lang="en-GB" sz="1600" dirty="0">
                <a:solidFill>
                  <a:srgbClr val="145284"/>
                </a:solidFill>
              </a:rPr>
              <a:t>iThenticate is professional detection software that provides researchers, publications and institutions with the tools to efficiently address misconduct. </a:t>
            </a:r>
          </a:p>
          <a:p>
            <a:endParaRPr lang="en-GB" sz="2400" dirty="0">
              <a:solidFill>
                <a:srgbClr val="145284"/>
              </a:solidFill>
            </a:endParaRPr>
          </a:p>
        </p:txBody>
      </p:sp>
      <p:grpSp>
        <p:nvGrpSpPr>
          <p:cNvPr id="23" name="Group 22"/>
          <p:cNvGrpSpPr/>
          <p:nvPr/>
        </p:nvGrpSpPr>
        <p:grpSpPr>
          <a:xfrm>
            <a:off x="6607149" y="4869161"/>
            <a:ext cx="1313055" cy="1553369"/>
            <a:chOff x="4563797" y="339502"/>
            <a:chExt cx="3615004" cy="4276623"/>
          </a:xfrm>
        </p:grpSpPr>
        <p:sp>
          <p:nvSpPr>
            <p:cNvPr id="24" name="Can 23"/>
            <p:cNvSpPr/>
            <p:nvPr/>
          </p:nvSpPr>
          <p:spPr>
            <a:xfrm>
              <a:off x="4563797" y="2815925"/>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25" name="Can 24"/>
            <p:cNvSpPr/>
            <p:nvPr/>
          </p:nvSpPr>
          <p:spPr>
            <a:xfrm>
              <a:off x="4572000" y="1603996"/>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26" name="Can 25"/>
            <p:cNvSpPr/>
            <p:nvPr/>
          </p:nvSpPr>
          <p:spPr>
            <a:xfrm>
              <a:off x="4572001" y="339502"/>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grpSp>
      <p:sp>
        <p:nvSpPr>
          <p:cNvPr id="22" name="TextBox 21"/>
          <p:cNvSpPr txBox="1"/>
          <p:nvPr/>
        </p:nvSpPr>
        <p:spPr>
          <a:xfrm>
            <a:off x="3791744" y="4869160"/>
            <a:ext cx="960107" cy="318100"/>
          </a:xfrm>
          <a:prstGeom prst="rect">
            <a:avLst/>
          </a:prstGeom>
          <a:noFill/>
        </p:spPr>
        <p:txBody>
          <a:bodyPr wrap="square" rtlCol="0">
            <a:spAutoFit/>
          </a:bodyPr>
          <a:lstStyle/>
          <a:p>
            <a:pPr algn="ctr"/>
            <a:r>
              <a:rPr lang="en-GB" sz="1467" dirty="0">
                <a:solidFill>
                  <a:srgbClr val="145284"/>
                </a:solidFill>
              </a:rPr>
              <a:t>Web</a:t>
            </a:r>
          </a:p>
        </p:txBody>
      </p:sp>
      <p:sp>
        <p:nvSpPr>
          <p:cNvPr id="28" name="TextBox 27"/>
          <p:cNvSpPr txBox="1"/>
          <p:nvPr/>
        </p:nvSpPr>
        <p:spPr>
          <a:xfrm>
            <a:off x="5042861" y="4874140"/>
            <a:ext cx="1470579" cy="338554"/>
          </a:xfrm>
          <a:prstGeom prst="rect">
            <a:avLst/>
          </a:prstGeom>
          <a:noFill/>
        </p:spPr>
        <p:txBody>
          <a:bodyPr wrap="square" rtlCol="0">
            <a:spAutoFit/>
          </a:bodyPr>
          <a:lstStyle/>
          <a:p>
            <a:pPr algn="ctr"/>
            <a:r>
              <a:rPr lang="en-US" altLang="zh-TW" sz="1600" dirty="0" smtClean="0">
                <a:solidFill>
                  <a:srgbClr val="145284"/>
                </a:solidFill>
              </a:rPr>
              <a:t>Crosscheck</a:t>
            </a:r>
          </a:p>
        </p:txBody>
      </p:sp>
      <p:sp>
        <p:nvSpPr>
          <p:cNvPr id="29" name="TextBox 28"/>
          <p:cNvSpPr txBox="1"/>
          <p:nvPr/>
        </p:nvSpPr>
        <p:spPr>
          <a:xfrm>
            <a:off x="6545635" y="4869160"/>
            <a:ext cx="1470579" cy="338554"/>
          </a:xfrm>
          <a:prstGeom prst="rect">
            <a:avLst/>
          </a:prstGeom>
          <a:noFill/>
        </p:spPr>
        <p:txBody>
          <a:bodyPr wrap="square" rtlCol="0">
            <a:spAutoFit/>
          </a:bodyPr>
          <a:lstStyle/>
          <a:p>
            <a:pPr algn="ctr"/>
            <a:r>
              <a:rPr lang="en-GB" sz="1600" dirty="0">
                <a:solidFill>
                  <a:srgbClr val="145284"/>
                </a:solidFill>
              </a:rPr>
              <a:t>Publication</a:t>
            </a:r>
          </a:p>
        </p:txBody>
      </p:sp>
      <p:sp>
        <p:nvSpPr>
          <p:cNvPr id="27" name="Right Arrow 26"/>
          <p:cNvSpPr/>
          <p:nvPr/>
        </p:nvSpPr>
        <p:spPr>
          <a:xfrm>
            <a:off x="6161496" y="2852937"/>
            <a:ext cx="1470675" cy="635017"/>
          </a:xfrm>
          <a:prstGeom prst="rightArrow">
            <a:avLst/>
          </a:prstGeom>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31" name="Right Arrow 30"/>
          <p:cNvSpPr/>
          <p:nvPr/>
        </p:nvSpPr>
        <p:spPr>
          <a:xfrm>
            <a:off x="3179659" y="2856753"/>
            <a:ext cx="1572192" cy="635017"/>
          </a:xfrm>
          <a:prstGeom prst="rightArrow">
            <a:avLst/>
          </a:prstGeom>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32" name="Right Arrow 31"/>
          <p:cNvSpPr/>
          <p:nvPr/>
        </p:nvSpPr>
        <p:spPr>
          <a:xfrm rot="5400000">
            <a:off x="5263782" y="3748910"/>
            <a:ext cx="1029420" cy="635017"/>
          </a:xfrm>
          <a:prstGeom prst="rightArrow">
            <a:avLst/>
          </a:prstGeom>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pic>
        <p:nvPicPr>
          <p:cNvPr id="8195" name="Picture 3" descr="C:\Users\Laurie\Desktop\Icons\Folders\folder\folder-51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2677" y="2065621"/>
            <a:ext cx="626835" cy="626835"/>
          </a:xfrm>
          <a:prstGeom prst="rect">
            <a:avLst/>
          </a:prstGeom>
          <a:noFill/>
          <a:extLst>
            <a:ext uri="{909E8E84-426E-40dd-AFC4-6F175D3DCCD1}">
              <a14:hiddenFill xmlns="" xmlns:a14="http://schemas.microsoft.com/office/drawing/2010/main">
                <a:solidFill>
                  <a:srgbClr val="FFFFFF"/>
                </a:solidFill>
              </a14:hiddenFill>
            </a:ext>
          </a:extLst>
        </p:spPr>
      </p:pic>
      <p:pic>
        <p:nvPicPr>
          <p:cNvPr id="35" name="Picture 10" descr="C:\Users\Laurie\Desktop\Icons\Users\conference\conference-51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6125" y="2766605"/>
            <a:ext cx="613388" cy="613388"/>
          </a:xfrm>
          <a:prstGeom prst="rect">
            <a:avLst/>
          </a:prstGeom>
          <a:noFill/>
          <a:extLst>
            <a:ext uri="{909E8E84-426E-40dd-AFC4-6F175D3DCCD1}">
              <a14:hiddenFill xmlns="" xmlns:a14="http://schemas.microsoft.com/office/drawing/2010/main">
                <a:solidFill>
                  <a:srgbClr val="FFFFFF"/>
                </a:solidFill>
              </a14:hiddenFill>
            </a:ext>
          </a:extLst>
        </p:spPr>
      </p:pic>
      <p:sp>
        <p:nvSpPr>
          <p:cNvPr id="36" name="Right Arrow 35"/>
          <p:cNvSpPr/>
          <p:nvPr/>
        </p:nvSpPr>
        <p:spPr>
          <a:xfrm>
            <a:off x="1199456" y="2348675"/>
            <a:ext cx="956832" cy="504261"/>
          </a:xfrm>
          <a:prstGeom prst="rightArrow">
            <a:avLst/>
          </a:prstGeom>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Tree>
    <p:extLst>
      <p:ext uri="{BB962C8B-B14F-4D97-AF65-F5344CB8AC3E}">
        <p14:creationId xmlns:p14="http://schemas.microsoft.com/office/powerpoint/2010/main" val="240058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0"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0" end="0"/>
                                            </p:txEl>
                                          </p:spTgt>
                                        </p:tgtEl>
                                        <p:attrNameLst>
                                          <p:attrName>style.visibility</p:attrName>
                                        </p:attrNameLst>
                                      </p:cBhvr>
                                      <p:to>
                                        <p:strVal val="visible"/>
                                      </p:to>
                                    </p:set>
                                    <p:animEffect transition="in" filter="fade">
                                      <p:cBhvr>
                                        <p:cTn id="34" dur="500"/>
                                        <p:tgtEl>
                                          <p:spTgt spid="3">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2" grpId="0"/>
      <p:bldP spid="28" grpId="0"/>
      <p:bldP spid="29" grpId="0"/>
      <p:bldP spid="27" grpId="0" animBg="1"/>
      <p:bldP spid="31" grpId="0" animBg="1"/>
      <p:bldP spid="3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如何避免抄襲發生</a:t>
            </a:r>
            <a:endParaRPr lang="zh-TW" altLang="en-US" b="1" dirty="0"/>
          </a:p>
        </p:txBody>
      </p:sp>
      <p:sp>
        <p:nvSpPr>
          <p:cNvPr id="3" name="內容版面配置區 2"/>
          <p:cNvSpPr>
            <a:spLocks noGrp="1"/>
          </p:cNvSpPr>
          <p:nvPr>
            <p:ph idx="1"/>
          </p:nvPr>
        </p:nvSpPr>
        <p:spPr>
          <a:xfrm>
            <a:off x="838200" y="1825624"/>
            <a:ext cx="10515600" cy="4832351"/>
          </a:xfrm>
        </p:spPr>
        <p:txBody>
          <a:bodyPr>
            <a:normAutofit/>
          </a:bodyPr>
          <a:lstStyle/>
          <a:p>
            <a:r>
              <a:rPr lang="zh-TW" altLang="en-US" sz="3200" b="1" dirty="0" smtClean="0">
                <a:solidFill>
                  <a:srgbClr val="0070C0"/>
                </a:solidFill>
                <a:latin typeface="+mn-ea"/>
              </a:rPr>
              <a:t>避免抄襲的方法：</a:t>
            </a:r>
            <a:r>
              <a:rPr lang="en-US" altLang="zh-TW" sz="3200" b="1" dirty="0" smtClean="0">
                <a:solidFill>
                  <a:srgbClr val="0070C0"/>
                </a:solidFill>
                <a:latin typeface="+mn-ea"/>
              </a:rPr>
              <a:t/>
            </a:r>
            <a:br>
              <a:rPr lang="en-US" altLang="zh-TW" sz="3200" b="1" dirty="0" smtClean="0">
                <a:solidFill>
                  <a:srgbClr val="0070C0"/>
                </a:solidFill>
                <a:latin typeface="+mn-ea"/>
              </a:rPr>
            </a:br>
            <a:r>
              <a:rPr lang="zh-TW" altLang="en-US" sz="3200" b="1" u="sng" dirty="0" smtClean="0">
                <a:solidFill>
                  <a:srgbClr val="FF0000"/>
                </a:solidFill>
                <a:latin typeface="+mn-ea"/>
              </a:rPr>
              <a:t>引述</a:t>
            </a:r>
            <a:r>
              <a:rPr lang="zh-TW" altLang="en-US" sz="3200" b="1" u="sng" dirty="0">
                <a:solidFill>
                  <a:srgbClr val="FF0000"/>
                </a:solidFill>
                <a:latin typeface="+mn-ea"/>
              </a:rPr>
              <a:t>、摘寫、改寫</a:t>
            </a:r>
            <a:r>
              <a:rPr lang="en-US" altLang="zh-TW" sz="3200" b="1" u="sng" dirty="0">
                <a:solidFill>
                  <a:srgbClr val="FF0000"/>
                </a:solidFill>
                <a:latin typeface="+mn-ea"/>
              </a:rPr>
              <a:t>(</a:t>
            </a:r>
            <a:r>
              <a:rPr lang="zh-TW" altLang="en-US" sz="3200" b="1" u="sng" dirty="0">
                <a:solidFill>
                  <a:srgbClr val="FF0000"/>
                </a:solidFill>
                <a:latin typeface="+mn-ea"/>
              </a:rPr>
              <a:t>其中的任何一種方法</a:t>
            </a:r>
            <a:r>
              <a:rPr lang="en-US" altLang="zh-TW" sz="3200" b="1" u="sng" dirty="0" smtClean="0">
                <a:solidFill>
                  <a:srgbClr val="FF0000"/>
                </a:solidFill>
                <a:latin typeface="+mn-ea"/>
              </a:rPr>
              <a:t>)</a:t>
            </a:r>
            <a:r>
              <a:rPr lang="zh-TW" altLang="en-US" sz="3200" b="1" dirty="0" smtClean="0">
                <a:solidFill>
                  <a:srgbClr val="FF0000"/>
                </a:solidFill>
                <a:latin typeface="+mn-ea"/>
              </a:rPr>
              <a:t>  </a:t>
            </a:r>
            <a:r>
              <a:rPr lang="en-US" altLang="zh-TW" sz="3200" b="1" u="sng" dirty="0" smtClean="0">
                <a:solidFill>
                  <a:srgbClr val="FF0000"/>
                </a:solidFill>
                <a:effectLst>
                  <a:outerShdw blurRad="38100" dist="38100" dir="2700000" algn="tl">
                    <a:srgbClr val="000000">
                      <a:alpha val="43137"/>
                    </a:srgbClr>
                  </a:outerShdw>
                </a:effectLst>
                <a:latin typeface="+mn-ea"/>
              </a:rPr>
              <a:t> </a:t>
            </a:r>
          </a:p>
          <a:p>
            <a:pPr lvl="1"/>
            <a:r>
              <a:rPr lang="zh-TW" altLang="en-US" sz="2800" b="1" dirty="0" smtClean="0">
                <a:latin typeface="+mn-ea"/>
              </a:rPr>
              <a:t>引述</a:t>
            </a:r>
            <a:r>
              <a:rPr lang="en-US" altLang="zh-TW" sz="2800" b="1" dirty="0" smtClean="0">
                <a:latin typeface="+mn-ea"/>
              </a:rPr>
              <a:t>(quotation)</a:t>
            </a:r>
          </a:p>
          <a:p>
            <a:pPr lvl="2"/>
            <a:r>
              <a:rPr lang="zh-TW" altLang="en-US" sz="2400" dirty="0" smtClean="0">
                <a:latin typeface="+mn-ea"/>
              </a:rPr>
              <a:t>直接</a:t>
            </a:r>
            <a:r>
              <a:rPr lang="zh-TW" altLang="en-US" sz="2400" dirty="0">
                <a:latin typeface="+mn-ea"/>
              </a:rPr>
              <a:t>將他人論文中的</a:t>
            </a:r>
            <a:r>
              <a:rPr lang="zh-TW" altLang="en-US" sz="2400" dirty="0" smtClean="0">
                <a:latin typeface="+mn-ea"/>
              </a:rPr>
              <a:t>文字完</a:t>
            </a:r>
            <a:r>
              <a:rPr lang="zh-TW" altLang="en-US" sz="2400" dirty="0">
                <a:latin typeface="+mn-ea"/>
              </a:rPr>
              <a:t>整</a:t>
            </a:r>
            <a:r>
              <a:rPr lang="zh-TW" altLang="en-US" sz="2400" dirty="0" smtClean="0">
                <a:latin typeface="+mn-ea"/>
              </a:rPr>
              <a:t>放</a:t>
            </a:r>
            <a:r>
              <a:rPr lang="zh-TW" altLang="en-US" sz="2400" dirty="0">
                <a:latin typeface="+mn-ea"/>
              </a:rPr>
              <a:t>到自己的</a:t>
            </a:r>
            <a:r>
              <a:rPr lang="zh-TW" altLang="en-US" sz="2400" dirty="0" smtClean="0">
                <a:latin typeface="+mn-ea"/>
              </a:rPr>
              <a:t>論文</a:t>
            </a:r>
            <a:endParaRPr lang="en-US" altLang="zh-TW" sz="2400" dirty="0" smtClean="0">
              <a:latin typeface="+mn-ea"/>
            </a:endParaRPr>
          </a:p>
          <a:p>
            <a:pPr lvl="2"/>
            <a:r>
              <a:rPr lang="zh-TW" altLang="en-US" sz="2400" dirty="0" smtClean="0">
                <a:latin typeface="+mn-ea"/>
              </a:rPr>
              <a:t>避免直接引述過多文字</a:t>
            </a:r>
            <a:r>
              <a:rPr lang="en-US" altLang="zh-TW" sz="2400" dirty="0" smtClean="0">
                <a:latin typeface="+mn-ea"/>
              </a:rPr>
              <a:t>, </a:t>
            </a:r>
            <a:r>
              <a:rPr lang="zh-TW" altLang="en-US" sz="2400" dirty="0" smtClean="0">
                <a:latin typeface="+mn-ea"/>
              </a:rPr>
              <a:t>超過</a:t>
            </a:r>
            <a:r>
              <a:rPr lang="en-US" altLang="zh-TW" sz="2400" dirty="0" smtClean="0">
                <a:latin typeface="+mn-ea"/>
              </a:rPr>
              <a:t>40</a:t>
            </a:r>
            <a:r>
              <a:rPr lang="zh-TW" altLang="en-US" sz="2400" dirty="0" smtClean="0">
                <a:latin typeface="+mn-ea"/>
              </a:rPr>
              <a:t>個字以上要獨</a:t>
            </a:r>
            <a:r>
              <a:rPr lang="zh-TW" altLang="en-US" sz="2400" dirty="0">
                <a:latin typeface="+mn-ea"/>
              </a:rPr>
              <a:t>立</a:t>
            </a:r>
            <a:r>
              <a:rPr lang="zh-TW" altLang="en-US" sz="2400" dirty="0" smtClean="0">
                <a:latin typeface="+mn-ea"/>
              </a:rPr>
              <a:t>分段並縮排</a:t>
            </a:r>
            <a:endParaRPr lang="en-US" altLang="zh-TW" sz="2400" dirty="0" smtClean="0">
              <a:latin typeface="+mn-ea"/>
            </a:endParaRPr>
          </a:p>
          <a:p>
            <a:pPr lvl="1"/>
            <a:r>
              <a:rPr lang="zh-TW" altLang="en-US" sz="2800" b="1" dirty="0">
                <a:latin typeface="+mn-ea"/>
              </a:rPr>
              <a:t>摘寫</a:t>
            </a:r>
            <a:r>
              <a:rPr lang="en-US" altLang="zh-TW" sz="2800" b="1" dirty="0">
                <a:latin typeface="+mn-ea"/>
              </a:rPr>
              <a:t>(summary</a:t>
            </a:r>
            <a:r>
              <a:rPr lang="en-US" altLang="zh-TW" sz="2800" b="1" dirty="0" smtClean="0">
                <a:latin typeface="+mn-ea"/>
              </a:rPr>
              <a:t>)</a:t>
            </a:r>
          </a:p>
          <a:p>
            <a:pPr lvl="2"/>
            <a:r>
              <a:rPr lang="zh-TW" altLang="en-US" sz="2400" dirty="0">
                <a:latin typeface="+mn-ea"/>
              </a:rPr>
              <a:t>濃縮</a:t>
            </a:r>
            <a:r>
              <a:rPr lang="zh-TW" altLang="en-US" sz="2400" dirty="0" smtClean="0">
                <a:latin typeface="+mn-ea"/>
              </a:rPr>
              <a:t>字句，</a:t>
            </a:r>
            <a:r>
              <a:rPr lang="zh-TW" altLang="en-US" sz="2400" dirty="0">
                <a:latin typeface="+mn-ea"/>
              </a:rPr>
              <a:t>摘出原文的主要</a:t>
            </a:r>
            <a:r>
              <a:rPr lang="zh-TW" altLang="en-US" sz="2400" dirty="0" smtClean="0">
                <a:latin typeface="+mn-ea"/>
              </a:rPr>
              <a:t>論點</a:t>
            </a:r>
            <a:endParaRPr lang="en-US" altLang="zh-TW" sz="2400" dirty="0" smtClean="0">
              <a:latin typeface="+mn-ea"/>
            </a:endParaRPr>
          </a:p>
          <a:p>
            <a:pPr lvl="1"/>
            <a:r>
              <a:rPr lang="zh-TW" altLang="en-US" sz="2800" b="1" dirty="0">
                <a:latin typeface="+mn-ea"/>
              </a:rPr>
              <a:t>改寫</a:t>
            </a:r>
            <a:r>
              <a:rPr lang="en-US" altLang="zh-TW" sz="2800" b="1" dirty="0">
                <a:latin typeface="+mn-ea"/>
              </a:rPr>
              <a:t>(paraphrase</a:t>
            </a:r>
            <a:r>
              <a:rPr lang="en-US" altLang="zh-TW" sz="2800" b="1" dirty="0" smtClean="0">
                <a:latin typeface="+mn-ea"/>
              </a:rPr>
              <a:t>)</a:t>
            </a:r>
          </a:p>
          <a:p>
            <a:pPr lvl="2"/>
            <a:r>
              <a:rPr lang="zh-TW" altLang="en-US" sz="2400" dirty="0" smtClean="0">
                <a:latin typeface="+mn-ea"/>
              </a:rPr>
              <a:t>將不同出處文章整理合併，保留原論點</a:t>
            </a:r>
            <a:r>
              <a:rPr lang="zh-TW" altLang="en-US" sz="2400" dirty="0">
                <a:latin typeface="+mn-ea"/>
              </a:rPr>
              <a:t>，</a:t>
            </a:r>
            <a:r>
              <a:rPr lang="zh-TW" altLang="en-US" sz="2400" dirty="0" smtClean="0">
                <a:latin typeface="+mn-ea"/>
              </a:rPr>
              <a:t>但加上自己的詮釋觀點</a:t>
            </a:r>
            <a:endParaRPr lang="en-US" altLang="zh-TW" sz="2400" dirty="0" smtClean="0">
              <a:latin typeface="+mn-ea"/>
            </a:endParaRPr>
          </a:p>
          <a:p>
            <a:pPr lvl="1"/>
            <a:r>
              <a:rPr lang="zh-TW" altLang="en-US" sz="2800" b="1" dirty="0" smtClean="0">
                <a:latin typeface="+mn-ea"/>
              </a:rPr>
              <a:t>引用</a:t>
            </a:r>
            <a:r>
              <a:rPr lang="en-US" altLang="zh-TW" sz="2800" b="1" dirty="0" smtClean="0">
                <a:latin typeface="+mn-ea"/>
              </a:rPr>
              <a:t>(citation)</a:t>
            </a:r>
          </a:p>
          <a:p>
            <a:pPr lvl="2"/>
            <a:r>
              <a:rPr lang="zh-TW" altLang="en-US" sz="2600" dirty="0" smtClean="0">
                <a:latin typeface="+mn-ea"/>
              </a:rPr>
              <a:t>指出原作者</a:t>
            </a:r>
            <a:r>
              <a:rPr lang="zh-TW" altLang="en-US" sz="2600" dirty="0">
                <a:latin typeface="+mn-ea"/>
              </a:rPr>
              <a:t>與出處</a:t>
            </a:r>
            <a:endParaRPr lang="en-US" altLang="zh-TW" sz="2600" dirty="0" smtClean="0">
              <a:latin typeface="+mn-ea"/>
            </a:endParaRPr>
          </a:p>
          <a:p>
            <a:pPr marL="914400" lvl="2" indent="0">
              <a:buNone/>
            </a:pPr>
            <a:endParaRPr lang="en-US" altLang="zh-TW" sz="2400" dirty="0" smtClean="0">
              <a:latin typeface="+mn-ea"/>
            </a:endParaRPr>
          </a:p>
          <a:p>
            <a:pPr lvl="1"/>
            <a:endParaRPr lang="zh-TW" altLang="en-US" dirty="0">
              <a:latin typeface="+mn-ea"/>
            </a:endParaRPr>
          </a:p>
        </p:txBody>
      </p:sp>
      <p:sp>
        <p:nvSpPr>
          <p:cNvPr id="4" name="矩形 3"/>
          <p:cNvSpPr/>
          <p:nvPr/>
        </p:nvSpPr>
        <p:spPr>
          <a:xfrm>
            <a:off x="8319247" y="2082206"/>
            <a:ext cx="2904565" cy="923330"/>
          </a:xfrm>
          <a:prstGeom prst="rect">
            <a:avLst/>
          </a:prstGeom>
          <a:noFill/>
        </p:spPr>
        <p:txBody>
          <a:bodyPr wrap="square" lIns="91440" tIns="45720" rIns="91440" bIns="45720">
            <a:spAutoFit/>
          </a:bodyPr>
          <a:lstStyle/>
          <a:p>
            <a:pPr algn="ctr"/>
            <a:r>
              <a:rPr lang="en-US" altLang="zh-TW" sz="5400" b="1" cap="none" spc="0" dirty="0" smtClean="0">
                <a:ln w="6600">
                  <a:solidFill>
                    <a:schemeClr val="accent2"/>
                  </a:solidFill>
                  <a:prstDash val="solid"/>
                </a:ln>
                <a:solidFill>
                  <a:srgbClr val="FFFFFF"/>
                </a:solidFill>
                <a:effectLst>
                  <a:outerShdw dist="38100" dir="2700000" algn="tl" rotWithShape="0">
                    <a:schemeClr val="accent2"/>
                  </a:outerShdw>
                </a:effectLst>
                <a:latin typeface="+mn-ea"/>
              </a:rPr>
              <a:t>+</a:t>
            </a:r>
            <a:r>
              <a:rPr lang="zh-TW" altLang="en-US" sz="5400" b="1" cap="none" spc="0" dirty="0" smtClean="0">
                <a:ln w="6600">
                  <a:solidFill>
                    <a:schemeClr val="accent2"/>
                  </a:solidFill>
                  <a:prstDash val="solid"/>
                </a:ln>
                <a:solidFill>
                  <a:srgbClr val="FFFFFF"/>
                </a:solidFill>
                <a:effectLst>
                  <a:outerShdw dist="38100" dir="2700000" algn="tl" rotWithShape="0">
                    <a:schemeClr val="accent2"/>
                  </a:outerShdw>
                </a:effectLst>
                <a:latin typeface="+mn-ea"/>
              </a:rPr>
              <a:t> 引用</a:t>
            </a:r>
            <a:endParaRPr lang="zh-TW" alt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9222880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628788"/>
          </a:xfrm>
        </p:spPr>
        <p:txBody>
          <a:bodyPr>
            <a:normAutofit fontScale="90000"/>
          </a:bodyPr>
          <a:lstStyle/>
          <a:p>
            <a:r>
              <a:rPr lang="zh-TW" altLang="en-US" b="1" dirty="0" smtClean="0">
                <a:latin typeface="+mj-ea"/>
              </a:rPr>
              <a:t>範例</a:t>
            </a:r>
            <a:r>
              <a:rPr lang="en-US" altLang="zh-TW" b="1" dirty="0" smtClean="0">
                <a:latin typeface="+mj-ea"/>
              </a:rPr>
              <a:t>:</a:t>
            </a:r>
            <a:r>
              <a:rPr lang="zh-TW" altLang="en-US" b="1" dirty="0" smtClean="0">
                <a:latin typeface="+mj-ea"/>
              </a:rPr>
              <a:t> </a:t>
            </a:r>
            <a:r>
              <a:rPr lang="en-US" altLang="zh-TW" b="1" dirty="0" smtClean="0">
                <a:latin typeface="+mj-ea"/>
              </a:rPr>
              <a:t>Elsevier</a:t>
            </a:r>
            <a:r>
              <a:rPr lang="zh-TW" altLang="en-US" b="1" dirty="0" smtClean="0">
                <a:latin typeface="+mj-ea"/>
              </a:rPr>
              <a:t>對剽竊定義和</a:t>
            </a:r>
            <a:r>
              <a:rPr lang="zh-TW" altLang="en-US" b="1" dirty="0">
                <a:latin typeface="+mj-ea"/>
              </a:rPr>
              <a:t>建議</a:t>
            </a:r>
          </a:p>
        </p:txBody>
      </p:sp>
      <p:sp>
        <p:nvSpPr>
          <p:cNvPr id="5" name="內容版面配置區 4"/>
          <p:cNvSpPr>
            <a:spLocks noGrp="1"/>
          </p:cNvSpPr>
          <p:nvPr>
            <p:ph idx="1"/>
          </p:nvPr>
        </p:nvSpPr>
        <p:spPr>
          <a:xfrm>
            <a:off x="838200" y="993914"/>
            <a:ext cx="10515600" cy="321227"/>
          </a:xfrm>
        </p:spPr>
        <p:txBody>
          <a:bodyPr>
            <a:normAutofit lnSpcReduction="10000"/>
          </a:bodyPr>
          <a:lstStyle/>
          <a:p>
            <a:r>
              <a:rPr lang="en-US" altLang="zh-TW" sz="1800" dirty="0">
                <a:hlinkClick r:id="rId2"/>
              </a:rPr>
              <a:t>http://www.elsevier.com/__</a:t>
            </a:r>
            <a:r>
              <a:rPr lang="en-US" altLang="zh-TW" sz="1800" dirty="0" smtClean="0">
                <a:hlinkClick r:id="rId2"/>
              </a:rPr>
              <a:t>data/assets/pdf_file/0009/183357/ETHICS_CH_PLA01a_updatedURL.pdf</a:t>
            </a:r>
            <a:endParaRPr lang="en-US" altLang="zh-TW" sz="1800" dirty="0" smtClean="0"/>
          </a:p>
          <a:p>
            <a:endParaRPr lang="zh-TW" altLang="en-US" dirty="0"/>
          </a:p>
        </p:txBody>
      </p:sp>
      <p:pic>
        <p:nvPicPr>
          <p:cNvPr id="9" name="圖片 8"/>
          <p:cNvPicPr>
            <a:picLocks noChangeAspect="1"/>
          </p:cNvPicPr>
          <p:nvPr/>
        </p:nvPicPr>
        <p:blipFill>
          <a:blip r:embed="rId3"/>
          <a:stretch>
            <a:fillRect/>
          </a:stretch>
        </p:blipFill>
        <p:spPr>
          <a:xfrm>
            <a:off x="1807472" y="1315141"/>
            <a:ext cx="8356945" cy="5443468"/>
          </a:xfrm>
          <a:prstGeom prst="rect">
            <a:avLst/>
          </a:prstGeom>
        </p:spPr>
      </p:pic>
    </p:spTree>
    <p:extLst>
      <p:ext uri="{BB962C8B-B14F-4D97-AF65-F5344CB8AC3E}">
        <p14:creationId xmlns:p14="http://schemas.microsoft.com/office/powerpoint/2010/main" val="31072206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09822" y="98475"/>
            <a:ext cx="10085240" cy="6759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ctrTitle"/>
          </p:nvPr>
        </p:nvSpPr>
        <p:spPr>
          <a:xfrm>
            <a:off x="1065213" y="3432175"/>
            <a:ext cx="10229850" cy="1470025"/>
          </a:xfrm>
        </p:spPr>
        <p:txBody>
          <a:bodyPr>
            <a:noAutofit/>
          </a:bodyPr>
          <a:lstStyle/>
          <a:p>
            <a:pPr eaLnBrk="1" hangingPunct="1">
              <a:defRPr/>
            </a:pPr>
            <a:r>
              <a:rPr lang="en-US" altLang="zh-TW" sz="11500" b="1" dirty="0" smtClean="0">
                <a:solidFill>
                  <a:srgbClr val="FFFF00"/>
                </a:solidFill>
                <a:effectLst>
                  <a:outerShdw blurRad="38100" dist="38100" dir="2700000" algn="tl">
                    <a:srgbClr val="000000">
                      <a:alpha val="43137"/>
                    </a:srgbClr>
                  </a:outerShdw>
                </a:effectLst>
                <a:latin typeface="+mn-lt"/>
                <a:ea typeface="Ebrima" panose="02000000000000000000" pitchFamily="2" charset="0"/>
                <a:cs typeface="Ebrima" panose="02000000000000000000" pitchFamily="2" charset="0"/>
              </a:rPr>
              <a:t>Q &amp;A</a:t>
            </a:r>
            <a:endParaRPr lang="zh-TW" altLang="en-US" sz="11500" b="1" dirty="0">
              <a:solidFill>
                <a:srgbClr val="FFFF00"/>
              </a:solidFill>
              <a:effectLst>
                <a:outerShdw blurRad="38100" dist="38100" dir="2700000" algn="tl">
                  <a:srgbClr val="000000">
                    <a:alpha val="43137"/>
                  </a:srgbClr>
                </a:outerShdw>
              </a:effectLst>
              <a:latin typeface="+mn-lt"/>
              <a:cs typeface="Ebrima" panose="02000000000000000000" pitchFamily="2" charset="0"/>
            </a:endParaRPr>
          </a:p>
        </p:txBody>
      </p:sp>
      <p:sp>
        <p:nvSpPr>
          <p:cNvPr id="3" name="副標題 2"/>
          <p:cNvSpPr>
            <a:spLocks noGrp="1"/>
          </p:cNvSpPr>
          <p:nvPr>
            <p:ph type="subTitle" idx="1"/>
          </p:nvPr>
        </p:nvSpPr>
        <p:spPr>
          <a:xfrm>
            <a:off x="1065213" y="5741988"/>
            <a:ext cx="5540375" cy="1116012"/>
          </a:xfrm>
        </p:spPr>
        <p:txBody>
          <a:bodyPr/>
          <a:lstStyle/>
          <a:p>
            <a:pPr eaLnBrk="1" hangingPunct="1">
              <a:defRPr/>
            </a:pPr>
            <a:r>
              <a:rPr lang="en-US" altLang="zh-TW" sz="7200" b="1" dirty="0" smtClean="0">
                <a:solidFill>
                  <a:schemeClr val="bg1"/>
                </a:solidFill>
                <a:effectLst>
                  <a:outerShdw blurRad="38100" dist="38100" dir="2700000" algn="tl">
                    <a:srgbClr val="000000">
                      <a:alpha val="43137"/>
                    </a:srgbClr>
                  </a:outerShdw>
                </a:effectLst>
                <a:ea typeface="Ebrima" panose="02000000000000000000" pitchFamily="2" charset="0"/>
                <a:cs typeface="Ebrima" panose="02000000000000000000" pitchFamily="2" charset="0"/>
              </a:rPr>
              <a:t>Thank you</a:t>
            </a:r>
            <a:endParaRPr lang="zh-TW" altLang="en-US" sz="7200" b="1" dirty="0">
              <a:solidFill>
                <a:schemeClr val="bg1"/>
              </a:solidFill>
              <a:effectLst>
                <a:outerShdw blurRad="38100" dist="38100" dir="2700000" algn="tl">
                  <a:srgbClr val="000000">
                    <a:alpha val="43137"/>
                  </a:srgbClr>
                </a:outerShdw>
              </a:effectLst>
              <a:cs typeface="Ebrima" panose="02000000000000000000" pitchFamily="2" charset="0"/>
            </a:endParaRPr>
          </a:p>
        </p:txBody>
      </p:sp>
    </p:spTree>
    <p:extLst>
      <p:ext uri="{BB962C8B-B14F-4D97-AF65-F5344CB8AC3E}">
        <p14:creationId xmlns:p14="http://schemas.microsoft.com/office/powerpoint/2010/main" val="8436804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4294967295"/>
          </p:nvPr>
        </p:nvSpPr>
        <p:spPr>
          <a:xfrm>
            <a:off x="6800851" y="1303834"/>
            <a:ext cx="5391149" cy="4525433"/>
          </a:xfrm>
        </p:spPr>
        <p:txBody>
          <a:bodyPr>
            <a:normAutofit/>
          </a:bodyPr>
          <a:lstStyle/>
          <a:p>
            <a:r>
              <a:rPr lang="en-GB" sz="2533" dirty="0"/>
              <a:t>iThenticate checks  against </a:t>
            </a:r>
            <a:r>
              <a:rPr lang="en-GB" sz="2533" b="1" dirty="0">
                <a:solidFill>
                  <a:srgbClr val="FF0000"/>
                </a:solidFill>
              </a:rPr>
              <a:t>80% of the top 500 Thompson Reuters Impact Factor Journals. </a:t>
            </a:r>
          </a:p>
          <a:p>
            <a:endParaRPr lang="en-GB" sz="2533" dirty="0"/>
          </a:p>
          <a:p>
            <a:endParaRPr lang="en-GB" sz="2533" dirty="0"/>
          </a:p>
          <a:p>
            <a:r>
              <a:rPr lang="en-GB" sz="2533" dirty="0"/>
              <a:t>The Impact Factor is a ratio between citations and recently published citable items.			</a:t>
            </a:r>
            <a:endParaRPr lang="en-GB" sz="2400" dirty="0"/>
          </a:p>
          <a:p>
            <a:pPr marL="0" indent="0">
              <a:buNone/>
            </a:pPr>
            <a:endParaRPr lang="en-GB" sz="2400" dirty="0"/>
          </a:p>
          <a:p>
            <a:pPr marL="0" indent="0">
              <a:buNone/>
            </a:pPr>
            <a:endParaRPr lang="en-GB" sz="2400" dirty="0"/>
          </a:p>
          <a:p>
            <a:pPr marL="0" indent="0">
              <a:buNone/>
            </a:pPr>
            <a:endParaRPr lang="en-GB" sz="2400" dirty="0"/>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72332" y="5521689"/>
            <a:ext cx="2413001" cy="844551"/>
          </a:xfrm>
          <a:prstGeom prst="rect">
            <a:avLst/>
          </a:prstGeom>
        </p:spPr>
      </p:pic>
      <p:pic>
        <p:nvPicPr>
          <p:cNvPr id="1028" name="Picture 4" descr="C:\Users\Laurie\Documents\80p.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6845" b="4055"/>
          <a:stretch/>
        </p:blipFill>
        <p:spPr bwMode="auto">
          <a:xfrm>
            <a:off x="527381" y="356659"/>
            <a:ext cx="5864376" cy="6096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7628014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Shape 234"/>
          <p:cNvSpPr txBox="1"/>
          <p:nvPr/>
        </p:nvSpPr>
        <p:spPr>
          <a:xfrm>
            <a:off x="2735629" y="6405331"/>
            <a:ext cx="9217023" cy="384043"/>
          </a:xfrm>
          <a:prstGeom prst="rect">
            <a:avLst/>
          </a:prstGeom>
          <a:noFill/>
          <a:ln>
            <a:noFill/>
          </a:ln>
        </p:spPr>
        <p:txBody>
          <a:bodyPr lIns="121900" tIns="60933" rIns="121900" bIns="60933" anchor="t" anchorCtr="0">
            <a:noAutofit/>
          </a:bodyPr>
          <a:lstStyle/>
          <a:p>
            <a:pPr defTabSz="1219170">
              <a:buSzPct val="25000"/>
            </a:pPr>
            <a:r>
              <a:rPr lang="en-GB" sz="1600" kern="0" dirty="0">
                <a:solidFill>
                  <a:srgbClr val="000000"/>
                </a:solidFill>
                <a:latin typeface="Helvetica Neue"/>
                <a:ea typeface="Helvetica Neue"/>
                <a:cs typeface="Helvetica Neue"/>
                <a:sym typeface="Helvetica Neue"/>
              </a:rPr>
              <a:t>**based on analysis of metrics carried out by iParadigms May 2013</a:t>
            </a:r>
          </a:p>
        </p:txBody>
      </p:sp>
      <p:pic>
        <p:nvPicPr>
          <p:cNvPr id="2053" name="Picture 5" descr="C:\Users\Laurie\Documents\70pGoogl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9350" y="996735"/>
            <a:ext cx="3727529" cy="4348784"/>
          </a:xfrm>
          <a:prstGeom prst="rect">
            <a:avLst/>
          </a:prstGeom>
          <a:noFill/>
          <a:extLst>
            <a:ext uri="{909E8E84-426E-40dd-AFC4-6F175D3DCCD1}">
              <a14:hiddenFill xmlns="" xmlns:a14="http://schemas.microsoft.com/office/drawing/2010/main">
                <a:solidFill>
                  <a:srgbClr val="FFFFFF"/>
                </a:solidFill>
              </a14:hiddenFill>
            </a:ext>
          </a:extLst>
        </p:spPr>
      </p:pic>
      <p:pic>
        <p:nvPicPr>
          <p:cNvPr id="2055" name="Picture 7" descr="C:\Users\Laurie\Documents\75pEigen.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91851" y="996735"/>
            <a:ext cx="3724363" cy="4345091"/>
          </a:xfrm>
          <a:prstGeom prst="rect">
            <a:avLst/>
          </a:prstGeom>
          <a:noFill/>
          <a:extLst>
            <a:ext uri="{909E8E84-426E-40dd-AFC4-6F175D3DCCD1}">
              <a14:hiddenFill xmlns="" xmlns:a14="http://schemas.microsoft.com/office/drawing/2010/main">
                <a:solidFill>
                  <a:srgbClr val="FFFFFF"/>
                </a:solidFill>
              </a14:hiddenFill>
            </a:ext>
          </a:extLst>
        </p:spPr>
      </p:pic>
      <p:pic>
        <p:nvPicPr>
          <p:cNvPr id="2057" name="Picture 9" descr="C:\Users\Laurie\Documents\76pFT.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04245" y="1000430"/>
            <a:ext cx="3724363" cy="434508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961564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5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055"/>
                                        </p:tgtEl>
                                        <p:attrNameLst>
                                          <p:attrName>style.visibility</p:attrName>
                                        </p:attrNameLst>
                                      </p:cBhvr>
                                      <p:to>
                                        <p:strVal val="visible"/>
                                      </p:to>
                                    </p:set>
                                  </p:childTnLst>
                                </p:cTn>
                              </p:par>
                            </p:childTnLst>
                          </p:cTn>
                        </p:par>
                        <p:par>
                          <p:cTn id="10" fill="hold">
                            <p:stCondLst>
                              <p:cond delay="0"/>
                            </p:stCondLst>
                            <p:childTnLst>
                              <p:par>
                                <p:cTn id="11" presetID="10" presetClass="entr" presetSubtype="0" fill="hold" nodeType="afterEffect">
                                  <p:stCondLst>
                                    <p:cond delay="0"/>
                                  </p:stCondLst>
                                  <p:childTnLst>
                                    <p:set>
                                      <p:cBhvr>
                                        <p:cTn id="12" dur="1" fill="hold">
                                          <p:stCondLst>
                                            <p:cond delay="0"/>
                                          </p:stCondLst>
                                        </p:cTn>
                                        <p:tgtEl>
                                          <p:spTgt spid="2057"/>
                                        </p:tgtEl>
                                        <p:attrNameLst>
                                          <p:attrName>style.visibility</p:attrName>
                                        </p:attrNameLst>
                                      </p:cBhvr>
                                      <p:to>
                                        <p:strVal val="visible"/>
                                      </p:to>
                                    </p:set>
                                    <p:animEffect transition="in" filter="fade">
                                      <p:cBhvr>
                                        <p:cTn id="13" dur="500"/>
                                        <p:tgtEl>
                                          <p:spTgt spid="2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07734" y="365125"/>
            <a:ext cx="10146066" cy="1325563"/>
          </a:xfrm>
        </p:spPr>
        <p:txBody>
          <a:bodyPr>
            <a:normAutofit/>
          </a:bodyPr>
          <a:lstStyle/>
          <a:p>
            <a:r>
              <a:rPr lang="zh-TW" altLang="en-US" sz="4800" b="1" dirty="0" smtClean="0"/>
              <a:t>合作夥伴</a:t>
            </a:r>
            <a:endParaRPr lang="en-US" altLang="zh-TW" sz="4800" b="1" dirty="0"/>
          </a:p>
        </p:txBody>
      </p:sp>
      <p:pic>
        <p:nvPicPr>
          <p:cNvPr id="1033" name="Picture 9" descr="http://cdn2.hubspot.net/hub/92785/file-304561836-png/assets/img/ebscohost-logo.png?t=1409338081543">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666" y="4486448"/>
            <a:ext cx="2584822" cy="129241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cdn2.hubspot.net/hub/92785/file-302949164-png/assets/img/Nature-Logo.png?t=1409338081543">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19801" y="2666842"/>
            <a:ext cx="2374249" cy="53816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cdn2.hubspot.net/hub/92785/file-303646403-png/assets/img/wiley_blackwell_logo.png?t=1409338081543">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08962" y="2311773"/>
            <a:ext cx="3345360" cy="1003610"/>
          </a:xfrm>
          <a:prstGeom prst="rect">
            <a:avLst/>
          </a:prstGeom>
          <a:noFill/>
          <a:extLst>
            <a:ext uri="{909E8E84-426E-40DD-AFC4-6F175D3DCCD1}">
              <a14:hiddenFill xmlns:a14="http://schemas.microsoft.com/office/drawing/2010/main">
                <a:solidFill>
                  <a:srgbClr val="FFFFFF"/>
                </a:solidFill>
              </a14:hiddenFill>
            </a:ext>
          </a:extLst>
        </p:spPr>
      </p:pic>
      <p:pic>
        <p:nvPicPr>
          <p:cNvPr id="18" name="圖片 17"/>
          <p:cNvPicPr>
            <a:picLocks noChangeAspect="1"/>
          </p:cNvPicPr>
          <p:nvPr/>
        </p:nvPicPr>
        <p:blipFill>
          <a:blip r:embed="rId8"/>
          <a:stretch>
            <a:fillRect/>
          </a:stretch>
        </p:blipFill>
        <p:spPr>
          <a:xfrm>
            <a:off x="7745890" y="5040435"/>
            <a:ext cx="3185879" cy="981938"/>
          </a:xfrm>
          <a:prstGeom prst="rect">
            <a:avLst/>
          </a:prstGeom>
        </p:spPr>
      </p:pic>
      <p:pic>
        <p:nvPicPr>
          <p:cNvPr id="19" name="圖片 18"/>
          <p:cNvPicPr>
            <a:picLocks noChangeAspect="1"/>
          </p:cNvPicPr>
          <p:nvPr/>
        </p:nvPicPr>
        <p:blipFill>
          <a:blip r:embed="rId9"/>
          <a:stretch>
            <a:fillRect/>
          </a:stretch>
        </p:blipFill>
        <p:spPr>
          <a:xfrm>
            <a:off x="5313450" y="3594247"/>
            <a:ext cx="2971103" cy="1306770"/>
          </a:xfrm>
          <a:prstGeom prst="rect">
            <a:avLst/>
          </a:prstGeom>
        </p:spPr>
      </p:pic>
      <p:pic>
        <p:nvPicPr>
          <p:cNvPr id="20" name="圖片 19"/>
          <p:cNvPicPr>
            <a:picLocks noChangeAspect="1"/>
          </p:cNvPicPr>
          <p:nvPr/>
        </p:nvPicPr>
        <p:blipFill>
          <a:blip r:embed="rId10"/>
          <a:stretch>
            <a:fillRect/>
          </a:stretch>
        </p:blipFill>
        <p:spPr>
          <a:xfrm>
            <a:off x="1207734" y="2201395"/>
            <a:ext cx="1697155" cy="1774346"/>
          </a:xfrm>
          <a:prstGeom prst="rect">
            <a:avLst/>
          </a:prstGeom>
        </p:spPr>
      </p:pic>
    </p:spTree>
    <p:extLst>
      <p:ext uri="{BB962C8B-B14F-4D97-AF65-F5344CB8AC3E}">
        <p14:creationId xmlns:p14="http://schemas.microsoft.com/office/powerpoint/2010/main" val="36643843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err="1">
                <a:latin typeface="+mn-ea"/>
              </a:rPr>
              <a:t>iThenticate</a:t>
            </a:r>
            <a:r>
              <a:rPr lang="en-US" altLang="zh-TW" b="1" dirty="0">
                <a:latin typeface="+mn-ea"/>
              </a:rPr>
              <a:t> </a:t>
            </a:r>
            <a:r>
              <a:rPr lang="zh-TW" altLang="en-US" b="1" dirty="0">
                <a:latin typeface="+mn-ea"/>
              </a:rPr>
              <a:t>資料庫內容</a:t>
            </a:r>
            <a:endParaRPr lang="zh-TW" altLang="en-US" dirty="0"/>
          </a:p>
        </p:txBody>
      </p:sp>
      <p:sp>
        <p:nvSpPr>
          <p:cNvPr id="4" name="圓角矩形 3"/>
          <p:cNvSpPr/>
          <p:nvPr/>
        </p:nvSpPr>
        <p:spPr>
          <a:xfrm>
            <a:off x="838200" y="1617667"/>
            <a:ext cx="4001086" cy="914400"/>
          </a:xfrm>
          <a:prstGeom prst="roundRect">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lnRef>
          <a:fillRef idx="3">
            <a:schemeClr val="accent1"/>
          </a:fillRef>
          <a:effectRef idx="3">
            <a:schemeClr val="accent1"/>
          </a:effectRef>
          <a:fontRef idx="minor">
            <a:schemeClr val="lt1"/>
          </a:fontRef>
        </p:style>
        <p:txBody>
          <a:bodyPr rtlCol="0" anchor="ctr"/>
          <a:lstStyle/>
          <a:p>
            <a:pPr algn="ctr"/>
            <a:r>
              <a:rPr lang="zh-TW" altLang="en-US" sz="3200" b="1" dirty="0" smtClean="0"/>
              <a:t>誰在使用</a:t>
            </a:r>
            <a:r>
              <a:rPr lang="en-US" altLang="zh-TW" sz="3200" b="1" dirty="0" err="1" smtClean="0"/>
              <a:t>iThenticat</a:t>
            </a:r>
            <a:r>
              <a:rPr lang="en-US" altLang="zh-TW" sz="3200" b="1" dirty="0" err="1"/>
              <a:t>e</a:t>
            </a:r>
            <a:endParaRPr lang="zh-TW" altLang="en-US" sz="3200" b="1" dirty="0"/>
          </a:p>
        </p:txBody>
      </p:sp>
      <p:sp>
        <p:nvSpPr>
          <p:cNvPr id="7" name="矩形 6"/>
          <p:cNvSpPr/>
          <p:nvPr/>
        </p:nvSpPr>
        <p:spPr>
          <a:xfrm>
            <a:off x="1782203" y="2561333"/>
            <a:ext cx="2113079" cy="646331"/>
          </a:xfrm>
          <a:prstGeom prst="rect">
            <a:avLst/>
          </a:prstGeom>
        </p:spPr>
        <p:txBody>
          <a:bodyPr wrap="none">
            <a:spAutoFit/>
          </a:bodyPr>
          <a:lstStyle/>
          <a:p>
            <a:r>
              <a:rPr lang="en-US" altLang="zh-TW" sz="3600" b="1" dirty="0">
                <a:solidFill>
                  <a:schemeClr val="accent1"/>
                </a:solidFill>
              </a:rPr>
              <a:t>38 </a:t>
            </a:r>
            <a:r>
              <a:rPr lang="en-US" altLang="zh-TW" sz="3600" b="1" dirty="0" smtClean="0">
                <a:solidFill>
                  <a:schemeClr val="accent1"/>
                </a:solidFill>
              </a:rPr>
              <a:t>Million</a:t>
            </a:r>
            <a:endParaRPr lang="en-US" altLang="zh-TW" sz="3600" b="1" dirty="0">
              <a:solidFill>
                <a:schemeClr val="accent1"/>
              </a:solidFill>
            </a:endParaRPr>
          </a:p>
        </p:txBody>
      </p:sp>
      <p:sp>
        <p:nvSpPr>
          <p:cNvPr id="8" name="矩形 7"/>
          <p:cNvSpPr/>
          <p:nvPr/>
        </p:nvSpPr>
        <p:spPr>
          <a:xfrm>
            <a:off x="803994" y="3183565"/>
            <a:ext cx="4330713" cy="707886"/>
          </a:xfrm>
          <a:prstGeom prst="rect">
            <a:avLst/>
          </a:prstGeom>
        </p:spPr>
        <p:txBody>
          <a:bodyPr wrap="square">
            <a:spAutoFit/>
          </a:bodyPr>
          <a:lstStyle/>
          <a:p>
            <a:r>
              <a:rPr lang="en-US" altLang="zh-TW" sz="2000" b="1" dirty="0" smtClean="0">
                <a:latin typeface="MicrosoftJhengHeiBold"/>
              </a:rPr>
              <a:t>530+</a:t>
            </a:r>
            <a:r>
              <a:rPr lang="zh-TW" altLang="en-US" sz="2000" b="1" dirty="0" smtClean="0">
                <a:latin typeface="MicrosoftJhengHeiBold"/>
              </a:rPr>
              <a:t>科技</a:t>
            </a:r>
            <a:r>
              <a:rPr lang="zh-TW" altLang="en-US" sz="2000" b="1" dirty="0">
                <a:latin typeface="MicrosoftJhengHeiBold"/>
              </a:rPr>
              <a:t>醫學相關</a:t>
            </a:r>
            <a:r>
              <a:rPr lang="zh-TW" altLang="en-US" sz="2000" b="1" dirty="0" smtClean="0">
                <a:latin typeface="MicrosoftJhengHeiBold"/>
              </a:rPr>
              <a:t>的出版社皆透過</a:t>
            </a:r>
            <a:r>
              <a:rPr lang="en-US" altLang="zh-TW" sz="2000" b="1" dirty="0" err="1" smtClean="0">
                <a:solidFill>
                  <a:srgbClr val="FF0000"/>
                </a:solidFill>
              </a:rPr>
              <a:t>CrossCheck</a:t>
            </a:r>
            <a:r>
              <a:rPr lang="zh-TW" altLang="en-US" sz="2000" b="1" dirty="0" smtClean="0"/>
              <a:t>使用</a:t>
            </a:r>
            <a:r>
              <a:rPr lang="en-US" altLang="zh-TW" sz="2000" b="1" dirty="0" err="1" smtClean="0">
                <a:solidFill>
                  <a:srgbClr val="0070C0"/>
                </a:solidFill>
                <a:latin typeface="MicrosoftJhengHeiBold"/>
              </a:rPr>
              <a:t>iThenticate</a:t>
            </a:r>
            <a:r>
              <a:rPr lang="en-US" altLang="zh-TW" sz="2000" b="1" dirty="0" smtClean="0">
                <a:latin typeface="MicrosoftJhengHeiBold"/>
              </a:rPr>
              <a:t> </a:t>
            </a:r>
            <a:r>
              <a:rPr lang="zh-TW" altLang="en-US" sz="2000" b="1" dirty="0">
                <a:latin typeface="MicrosoftJhengHeiBold"/>
              </a:rPr>
              <a:t>檢測文稿</a:t>
            </a:r>
            <a:endParaRPr lang="zh-TW" altLang="en-US" sz="2000" dirty="0"/>
          </a:p>
        </p:txBody>
      </p:sp>
      <p:sp>
        <p:nvSpPr>
          <p:cNvPr id="9" name="矩形 8"/>
          <p:cNvSpPr/>
          <p:nvPr/>
        </p:nvSpPr>
        <p:spPr>
          <a:xfrm>
            <a:off x="274851" y="4024944"/>
            <a:ext cx="3053329" cy="3170099"/>
          </a:xfrm>
          <a:prstGeom prst="rect">
            <a:avLst/>
          </a:prstGeom>
        </p:spPr>
        <p:txBody>
          <a:bodyPr wrap="square">
            <a:spAutoFit/>
          </a:bodyPr>
          <a:lstStyle/>
          <a:p>
            <a:r>
              <a:rPr lang="en-US" altLang="zh-TW" sz="2000" dirty="0">
                <a:solidFill>
                  <a:schemeClr val="accent2">
                    <a:lumMod val="75000"/>
                  </a:schemeClr>
                </a:solidFill>
              </a:rPr>
              <a:t>American Chemical Society</a:t>
            </a:r>
          </a:p>
          <a:p>
            <a:r>
              <a:rPr lang="en-US" altLang="zh-TW" sz="2000" dirty="0">
                <a:solidFill>
                  <a:schemeClr val="accent2">
                    <a:lumMod val="75000"/>
                  </a:schemeClr>
                </a:solidFill>
              </a:rPr>
              <a:t>American Institute of Physics</a:t>
            </a:r>
          </a:p>
          <a:p>
            <a:r>
              <a:rPr lang="en-US" altLang="zh-TW" sz="2000" dirty="0">
                <a:solidFill>
                  <a:schemeClr val="accent2">
                    <a:lumMod val="75000"/>
                  </a:schemeClr>
                </a:solidFill>
              </a:rPr>
              <a:t>American Physical Society</a:t>
            </a:r>
          </a:p>
          <a:p>
            <a:r>
              <a:rPr lang="en-US" altLang="zh-TW" sz="2000" dirty="0">
                <a:solidFill>
                  <a:schemeClr val="accent2">
                    <a:lumMod val="75000"/>
                  </a:schemeClr>
                </a:solidFill>
              </a:rPr>
              <a:t>Elsevier</a:t>
            </a:r>
          </a:p>
          <a:p>
            <a:r>
              <a:rPr lang="en-US" altLang="zh-TW" sz="2000" dirty="0">
                <a:solidFill>
                  <a:schemeClr val="accent2">
                    <a:lumMod val="75000"/>
                  </a:schemeClr>
                </a:solidFill>
              </a:rPr>
              <a:t>IEEE</a:t>
            </a:r>
          </a:p>
          <a:p>
            <a:r>
              <a:rPr lang="en-US" altLang="zh-TW" sz="2000" dirty="0">
                <a:solidFill>
                  <a:schemeClr val="accent2">
                    <a:lumMod val="75000"/>
                  </a:schemeClr>
                </a:solidFill>
              </a:rPr>
              <a:t>Institute of Physics</a:t>
            </a:r>
          </a:p>
          <a:p>
            <a:r>
              <a:rPr lang="en-US" altLang="zh-TW" sz="2000" dirty="0">
                <a:solidFill>
                  <a:schemeClr val="accent2">
                    <a:lumMod val="75000"/>
                  </a:schemeClr>
                </a:solidFill>
              </a:rPr>
              <a:t>Lippincott Williams &amp; Wilkins </a:t>
            </a:r>
          </a:p>
          <a:p>
            <a:endParaRPr lang="en-US" altLang="zh-TW" sz="2000" dirty="0"/>
          </a:p>
        </p:txBody>
      </p:sp>
      <p:sp>
        <p:nvSpPr>
          <p:cNvPr id="10" name="矩形 9"/>
          <p:cNvSpPr/>
          <p:nvPr/>
        </p:nvSpPr>
        <p:spPr>
          <a:xfrm>
            <a:off x="3328180" y="3995678"/>
            <a:ext cx="2439574" cy="2554545"/>
          </a:xfrm>
          <a:prstGeom prst="rect">
            <a:avLst/>
          </a:prstGeom>
        </p:spPr>
        <p:txBody>
          <a:bodyPr wrap="square">
            <a:spAutoFit/>
          </a:bodyPr>
          <a:lstStyle/>
          <a:p>
            <a:r>
              <a:rPr lang="en-US" altLang="zh-TW" sz="2000" dirty="0" smtClean="0">
                <a:solidFill>
                  <a:schemeClr val="accent2">
                    <a:lumMod val="75000"/>
                  </a:schemeClr>
                </a:solidFill>
              </a:rPr>
              <a:t>Nature </a:t>
            </a:r>
            <a:r>
              <a:rPr lang="en-US" altLang="zh-TW" sz="2000" dirty="0">
                <a:solidFill>
                  <a:schemeClr val="accent2">
                    <a:lumMod val="75000"/>
                  </a:schemeClr>
                </a:solidFill>
              </a:rPr>
              <a:t>Publishing</a:t>
            </a:r>
          </a:p>
          <a:p>
            <a:r>
              <a:rPr lang="en-US" altLang="zh-TW" sz="2000" dirty="0">
                <a:solidFill>
                  <a:schemeClr val="accent2">
                    <a:lumMod val="75000"/>
                  </a:schemeClr>
                </a:solidFill>
              </a:rPr>
              <a:t>Ovid</a:t>
            </a:r>
          </a:p>
          <a:p>
            <a:r>
              <a:rPr lang="en-US" altLang="zh-TW" sz="2000" dirty="0">
                <a:solidFill>
                  <a:schemeClr val="accent2">
                    <a:lumMod val="75000"/>
                  </a:schemeClr>
                </a:solidFill>
              </a:rPr>
              <a:t>Oxford University Press</a:t>
            </a:r>
          </a:p>
          <a:p>
            <a:r>
              <a:rPr lang="en-US" altLang="zh-TW" sz="2000" dirty="0">
                <a:solidFill>
                  <a:schemeClr val="accent2">
                    <a:lumMod val="75000"/>
                  </a:schemeClr>
                </a:solidFill>
              </a:rPr>
              <a:t>Sage Publications</a:t>
            </a:r>
          </a:p>
          <a:p>
            <a:r>
              <a:rPr lang="en-US" altLang="zh-TW" sz="2000" dirty="0">
                <a:solidFill>
                  <a:schemeClr val="accent2">
                    <a:lumMod val="75000"/>
                  </a:schemeClr>
                </a:solidFill>
              </a:rPr>
              <a:t>Springer</a:t>
            </a:r>
          </a:p>
          <a:p>
            <a:r>
              <a:rPr lang="en-US" altLang="zh-TW" sz="2000" dirty="0">
                <a:solidFill>
                  <a:schemeClr val="accent2">
                    <a:lumMod val="75000"/>
                  </a:schemeClr>
                </a:solidFill>
              </a:rPr>
              <a:t>Taylor &amp; Francis</a:t>
            </a:r>
          </a:p>
          <a:p>
            <a:r>
              <a:rPr lang="en-US" altLang="zh-TW" sz="2000" dirty="0">
                <a:solidFill>
                  <a:schemeClr val="accent2">
                    <a:lumMod val="75000"/>
                  </a:schemeClr>
                </a:solidFill>
              </a:rPr>
              <a:t>Wiley Blackwell</a:t>
            </a:r>
          </a:p>
        </p:txBody>
      </p:sp>
      <p:sp>
        <p:nvSpPr>
          <p:cNvPr id="11" name="圓角矩形 10"/>
          <p:cNvSpPr/>
          <p:nvPr/>
        </p:nvSpPr>
        <p:spPr>
          <a:xfrm>
            <a:off x="6644566" y="1617667"/>
            <a:ext cx="4847641" cy="914400"/>
          </a:xfrm>
          <a:prstGeom prst="roundRect">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smtClean="0"/>
              <a:t>可靠且豐</a:t>
            </a:r>
            <a:r>
              <a:rPr lang="zh-TW" altLang="en-US" sz="3200" b="1" dirty="0"/>
              <a:t>富</a:t>
            </a:r>
            <a:r>
              <a:rPr lang="zh-TW" altLang="en-US" sz="3200" b="1" dirty="0" smtClean="0"/>
              <a:t>比對來源的</a:t>
            </a:r>
            <a:endParaRPr lang="zh-TW" altLang="en-US" sz="3200" b="1" dirty="0"/>
          </a:p>
        </p:txBody>
      </p:sp>
      <p:sp>
        <p:nvSpPr>
          <p:cNvPr id="12" name="矩形 11"/>
          <p:cNvSpPr/>
          <p:nvPr/>
        </p:nvSpPr>
        <p:spPr>
          <a:xfrm>
            <a:off x="6644566" y="2537234"/>
            <a:ext cx="2113079" cy="646331"/>
          </a:xfrm>
          <a:prstGeom prst="rect">
            <a:avLst/>
          </a:prstGeom>
        </p:spPr>
        <p:txBody>
          <a:bodyPr wrap="none">
            <a:spAutoFit/>
          </a:bodyPr>
          <a:lstStyle/>
          <a:p>
            <a:r>
              <a:rPr lang="en-US" altLang="zh-TW" sz="3600" b="1" dirty="0" smtClean="0">
                <a:solidFill>
                  <a:schemeClr val="accent1"/>
                </a:solidFill>
              </a:rPr>
              <a:t>92 Million</a:t>
            </a:r>
            <a:endParaRPr lang="en-US" altLang="zh-TW" sz="3600" b="1" dirty="0">
              <a:solidFill>
                <a:schemeClr val="accent1"/>
              </a:solidFill>
            </a:endParaRPr>
          </a:p>
        </p:txBody>
      </p:sp>
      <p:sp>
        <p:nvSpPr>
          <p:cNvPr id="13" name="矩形 12"/>
          <p:cNvSpPr/>
          <p:nvPr/>
        </p:nvSpPr>
        <p:spPr>
          <a:xfrm>
            <a:off x="6377274" y="3137556"/>
            <a:ext cx="2861200" cy="707886"/>
          </a:xfrm>
          <a:prstGeom prst="rect">
            <a:avLst/>
          </a:prstGeom>
        </p:spPr>
        <p:txBody>
          <a:bodyPr wrap="square">
            <a:spAutoFit/>
          </a:bodyPr>
          <a:lstStyle/>
          <a:p>
            <a:r>
              <a:rPr lang="en-US" altLang="zh-TW" sz="2000" b="1" dirty="0" smtClean="0">
                <a:latin typeface="MicrosoftJhengHeiBold"/>
              </a:rPr>
              <a:t>30+</a:t>
            </a:r>
            <a:r>
              <a:rPr lang="zh-TW" altLang="en-US" sz="2000" b="1" dirty="0" smtClean="0">
                <a:latin typeface="MicrosoftJhengHeiBold"/>
              </a:rPr>
              <a:t>領導品牌的資料庫和期刊平台商</a:t>
            </a:r>
            <a:endParaRPr lang="zh-TW" altLang="en-US" sz="2000" dirty="0"/>
          </a:p>
        </p:txBody>
      </p:sp>
      <p:sp>
        <p:nvSpPr>
          <p:cNvPr id="15" name="矩形 14"/>
          <p:cNvSpPr/>
          <p:nvPr/>
        </p:nvSpPr>
        <p:spPr>
          <a:xfrm>
            <a:off x="9468336" y="2615499"/>
            <a:ext cx="1967205" cy="646331"/>
          </a:xfrm>
          <a:prstGeom prst="rect">
            <a:avLst/>
          </a:prstGeom>
        </p:spPr>
        <p:txBody>
          <a:bodyPr wrap="none">
            <a:spAutoFit/>
          </a:bodyPr>
          <a:lstStyle/>
          <a:p>
            <a:r>
              <a:rPr lang="en-US" altLang="zh-TW" sz="3600" b="1" dirty="0" smtClean="0">
                <a:solidFill>
                  <a:schemeClr val="accent1"/>
                </a:solidFill>
              </a:rPr>
              <a:t>45 Billion</a:t>
            </a:r>
            <a:endParaRPr lang="en-US" altLang="zh-TW" sz="3600" b="1" dirty="0">
              <a:solidFill>
                <a:schemeClr val="accent1"/>
              </a:solidFill>
            </a:endParaRPr>
          </a:p>
        </p:txBody>
      </p:sp>
      <p:sp>
        <p:nvSpPr>
          <p:cNvPr id="16" name="矩形 15"/>
          <p:cNvSpPr/>
          <p:nvPr/>
        </p:nvSpPr>
        <p:spPr>
          <a:xfrm>
            <a:off x="9238474" y="3193826"/>
            <a:ext cx="2861200" cy="707886"/>
          </a:xfrm>
          <a:prstGeom prst="rect">
            <a:avLst/>
          </a:prstGeom>
        </p:spPr>
        <p:txBody>
          <a:bodyPr wrap="square">
            <a:spAutoFit/>
          </a:bodyPr>
          <a:lstStyle/>
          <a:p>
            <a:r>
              <a:rPr lang="zh-TW" altLang="en-US" sz="2000" b="1" dirty="0"/>
              <a:t>搜尋比對近十年</a:t>
            </a:r>
            <a:r>
              <a:rPr lang="zh-TW" altLang="en-US" sz="2000" b="1" dirty="0" smtClean="0"/>
              <a:t>來網頁</a:t>
            </a:r>
            <a:r>
              <a:rPr lang="zh-TW" altLang="en-US" sz="2000" b="1" dirty="0"/>
              <a:t>資源</a:t>
            </a:r>
            <a:r>
              <a:rPr lang="en-US" altLang="zh-TW" sz="2000" b="1" dirty="0"/>
              <a:t>(</a:t>
            </a:r>
            <a:r>
              <a:rPr lang="zh-TW" altLang="en-US" sz="2000" b="1" dirty="0"/>
              <a:t>含簡繁中文網頁</a:t>
            </a:r>
            <a:r>
              <a:rPr lang="en-US" altLang="zh-TW" sz="2000" b="1" dirty="0"/>
              <a:t>)</a:t>
            </a:r>
            <a:endParaRPr lang="zh-TW" altLang="en-US" sz="2000" dirty="0"/>
          </a:p>
        </p:txBody>
      </p:sp>
      <p:sp>
        <p:nvSpPr>
          <p:cNvPr id="14" name="矩形 13"/>
          <p:cNvSpPr/>
          <p:nvPr/>
        </p:nvSpPr>
        <p:spPr>
          <a:xfrm>
            <a:off x="6644566" y="3797398"/>
            <a:ext cx="3344112" cy="3170099"/>
          </a:xfrm>
          <a:prstGeom prst="rect">
            <a:avLst/>
          </a:prstGeom>
        </p:spPr>
        <p:txBody>
          <a:bodyPr wrap="square">
            <a:spAutoFit/>
          </a:bodyPr>
          <a:lstStyle/>
          <a:p>
            <a:r>
              <a:rPr lang="en-US" altLang="zh-TW" sz="2000" dirty="0">
                <a:solidFill>
                  <a:schemeClr val="accent2">
                    <a:lumMod val="75000"/>
                  </a:schemeClr>
                </a:solidFill>
              </a:rPr>
              <a:t>ABC CLIO</a:t>
            </a:r>
          </a:p>
          <a:p>
            <a:r>
              <a:rPr lang="en-US" altLang="zh-TW" sz="2000" dirty="0">
                <a:solidFill>
                  <a:schemeClr val="accent2">
                    <a:lumMod val="75000"/>
                  </a:schemeClr>
                </a:solidFill>
              </a:rPr>
              <a:t>Cengage Learning</a:t>
            </a:r>
          </a:p>
          <a:p>
            <a:r>
              <a:rPr lang="en-US" altLang="zh-TW" sz="2000" dirty="0" err="1" smtClean="0">
                <a:solidFill>
                  <a:schemeClr val="accent2">
                    <a:lumMod val="75000"/>
                  </a:schemeClr>
                </a:solidFill>
              </a:rPr>
              <a:t>EBSCOHost</a:t>
            </a:r>
            <a:endParaRPr lang="en-US" altLang="zh-TW" sz="2000" dirty="0" smtClean="0">
              <a:solidFill>
                <a:schemeClr val="accent2">
                  <a:lumMod val="75000"/>
                </a:schemeClr>
              </a:solidFill>
            </a:endParaRPr>
          </a:p>
          <a:p>
            <a:r>
              <a:rPr lang="en-US" altLang="zh-TW" sz="2000" dirty="0" smtClean="0">
                <a:solidFill>
                  <a:schemeClr val="accent2">
                    <a:lumMod val="75000"/>
                  </a:schemeClr>
                </a:solidFill>
              </a:rPr>
              <a:t>Emerald </a:t>
            </a:r>
            <a:r>
              <a:rPr lang="en-US" altLang="zh-TW" sz="2000" dirty="0">
                <a:solidFill>
                  <a:schemeClr val="accent2">
                    <a:lumMod val="75000"/>
                  </a:schemeClr>
                </a:solidFill>
              </a:rPr>
              <a:t>Journals</a:t>
            </a:r>
          </a:p>
          <a:p>
            <a:r>
              <a:rPr lang="en-US" altLang="zh-TW" sz="2000" dirty="0">
                <a:solidFill>
                  <a:schemeClr val="accent2">
                    <a:lumMod val="75000"/>
                  </a:schemeClr>
                </a:solidFill>
              </a:rPr>
              <a:t>Gale: </a:t>
            </a:r>
            <a:r>
              <a:rPr lang="en-US" altLang="zh-TW" sz="2000" dirty="0" smtClean="0">
                <a:solidFill>
                  <a:schemeClr val="accent2">
                    <a:lumMod val="75000"/>
                  </a:schemeClr>
                </a:solidFill>
              </a:rPr>
              <a:t>86M </a:t>
            </a:r>
            <a:r>
              <a:rPr lang="en-US" altLang="zh-TW" sz="2000" dirty="0">
                <a:solidFill>
                  <a:schemeClr val="accent2">
                    <a:lumMod val="75000"/>
                  </a:schemeClr>
                </a:solidFill>
              </a:rPr>
              <a:t>articles</a:t>
            </a:r>
          </a:p>
          <a:p>
            <a:r>
              <a:rPr lang="en-US" altLang="zh-TW" sz="2000" dirty="0">
                <a:solidFill>
                  <a:schemeClr val="accent2">
                    <a:lumMod val="75000"/>
                  </a:schemeClr>
                </a:solidFill>
              </a:rPr>
              <a:t>Pearson, McGraw-Hill and </a:t>
            </a:r>
            <a:r>
              <a:rPr lang="en-US" altLang="zh-TW" sz="2000" dirty="0" smtClean="0">
                <a:solidFill>
                  <a:schemeClr val="accent2">
                    <a:lumMod val="75000"/>
                  </a:schemeClr>
                </a:solidFill>
              </a:rPr>
              <a:t>Wiley</a:t>
            </a:r>
          </a:p>
          <a:p>
            <a:r>
              <a:rPr lang="en-US" altLang="zh-TW" sz="2000" dirty="0" smtClean="0">
                <a:solidFill>
                  <a:schemeClr val="accent2">
                    <a:lumMod val="75000"/>
                  </a:schemeClr>
                </a:solidFill>
              </a:rPr>
              <a:t>ProQuest</a:t>
            </a:r>
            <a:endParaRPr lang="en-US" altLang="zh-TW" sz="2000" dirty="0">
              <a:solidFill>
                <a:schemeClr val="accent2">
                  <a:lumMod val="75000"/>
                </a:schemeClr>
              </a:solidFill>
            </a:endParaRPr>
          </a:p>
          <a:p>
            <a:r>
              <a:rPr lang="en-US" altLang="zh-TW" sz="2000" dirty="0" smtClean="0">
                <a:solidFill>
                  <a:schemeClr val="accent2">
                    <a:lumMod val="75000"/>
                  </a:schemeClr>
                </a:solidFill>
              </a:rPr>
              <a:t>PubMed/</a:t>
            </a:r>
            <a:r>
              <a:rPr lang="en-US" altLang="zh-TW" sz="2000" dirty="0" err="1" smtClean="0">
                <a:solidFill>
                  <a:schemeClr val="accent2">
                    <a:lumMod val="75000"/>
                  </a:schemeClr>
                </a:solidFill>
              </a:rPr>
              <a:t>MedLine</a:t>
            </a:r>
            <a:endParaRPr lang="en-US" altLang="zh-TW" sz="2000" dirty="0" smtClean="0">
              <a:solidFill>
                <a:schemeClr val="accent2">
                  <a:lumMod val="75000"/>
                </a:schemeClr>
              </a:solidFill>
            </a:endParaRPr>
          </a:p>
          <a:p>
            <a:r>
              <a:rPr lang="en-US" altLang="zh-TW" sz="2000" dirty="0" smtClean="0">
                <a:solidFill>
                  <a:schemeClr val="accent2">
                    <a:lumMod val="75000"/>
                  </a:schemeClr>
                </a:solidFill>
              </a:rPr>
              <a:t>SAGE Reference</a:t>
            </a:r>
            <a:endParaRPr lang="en-US" altLang="zh-TW" sz="2000" dirty="0">
              <a:solidFill>
                <a:schemeClr val="accent2">
                  <a:lumMod val="75000"/>
                </a:schemeClr>
              </a:solidFill>
            </a:endParaRPr>
          </a:p>
        </p:txBody>
      </p:sp>
      <p:sp>
        <p:nvSpPr>
          <p:cNvPr id="17" name="文字方塊 16"/>
          <p:cNvSpPr txBox="1"/>
          <p:nvPr/>
        </p:nvSpPr>
        <p:spPr>
          <a:xfrm>
            <a:off x="8830219" y="5903892"/>
            <a:ext cx="3269455" cy="646331"/>
          </a:xfrm>
          <a:prstGeom prst="rect">
            <a:avLst/>
          </a:prstGeom>
          <a:noFill/>
        </p:spPr>
        <p:txBody>
          <a:bodyPr wrap="square" rtlCol="0">
            <a:spAutoFit/>
          </a:bodyPr>
          <a:lstStyle/>
          <a:p>
            <a:r>
              <a:rPr lang="zh-TW" altLang="en-US" b="1" dirty="0" smtClean="0">
                <a:solidFill>
                  <a:srgbClr val="663300"/>
                </a:solidFill>
                <a:latin typeface="+mj-ea"/>
                <a:ea typeface="+mj-ea"/>
              </a:rPr>
              <a:t>資料來源</a:t>
            </a:r>
            <a:r>
              <a:rPr lang="en-US" altLang="zh-TW" b="1" dirty="0" smtClean="0">
                <a:solidFill>
                  <a:srgbClr val="663300"/>
                </a:solidFill>
                <a:latin typeface="+mj-ea"/>
                <a:ea typeface="+mj-ea"/>
              </a:rPr>
              <a:t>:</a:t>
            </a:r>
          </a:p>
          <a:p>
            <a:r>
              <a:rPr lang="en-US" altLang="zh-TW" b="1" dirty="0" smtClean="0">
                <a:solidFill>
                  <a:srgbClr val="663300"/>
                </a:solidFill>
                <a:latin typeface="+mj-ea"/>
                <a:ea typeface="+mj-ea"/>
                <a:hlinkClick r:id="rId3"/>
              </a:rPr>
              <a:t>http</a:t>
            </a:r>
            <a:r>
              <a:rPr lang="en-US" altLang="zh-TW" b="1" dirty="0">
                <a:solidFill>
                  <a:srgbClr val="663300"/>
                </a:solidFill>
                <a:latin typeface="+mj-ea"/>
                <a:ea typeface="+mj-ea"/>
                <a:hlinkClick r:id="rId3"/>
              </a:rPr>
              <a:t>://</a:t>
            </a:r>
            <a:r>
              <a:rPr lang="en-US" altLang="zh-TW" b="1" dirty="0" smtClean="0">
                <a:solidFill>
                  <a:srgbClr val="663300"/>
                </a:solidFill>
                <a:latin typeface="+mj-ea"/>
                <a:ea typeface="+mj-ea"/>
                <a:hlinkClick r:id="rId3"/>
              </a:rPr>
              <a:t>www.ithenticate.com/content</a:t>
            </a:r>
            <a:r>
              <a:rPr lang="zh-TW" altLang="en-US" b="1" dirty="0">
                <a:solidFill>
                  <a:srgbClr val="663300"/>
                </a:solidFill>
                <a:latin typeface="+mj-ea"/>
                <a:ea typeface="+mj-ea"/>
              </a:rPr>
              <a:t> </a:t>
            </a:r>
            <a:endParaRPr lang="en-US" altLang="zh-TW" b="1" dirty="0" smtClean="0">
              <a:solidFill>
                <a:srgbClr val="663300"/>
              </a:solidFill>
              <a:latin typeface="+mj-ea"/>
              <a:ea typeface="+mj-ea"/>
            </a:endParaRPr>
          </a:p>
        </p:txBody>
      </p:sp>
    </p:spTree>
    <p:extLst>
      <p:ext uri="{BB962C8B-B14F-4D97-AF65-F5344CB8AC3E}">
        <p14:creationId xmlns:p14="http://schemas.microsoft.com/office/powerpoint/2010/main" val="26949439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56815" y="228648"/>
            <a:ext cx="10515600" cy="713048"/>
          </a:xfrm>
        </p:spPr>
        <p:txBody>
          <a:bodyPr>
            <a:normAutofit/>
          </a:bodyPr>
          <a:lstStyle/>
          <a:p>
            <a:r>
              <a:rPr lang="en-US" altLang="zh-TW" sz="3200" b="1" dirty="0" smtClean="0">
                <a:hlinkClick r:id="rId2"/>
              </a:rPr>
              <a:t>KISTI </a:t>
            </a:r>
            <a:r>
              <a:rPr lang="zh-TW" altLang="en-US" sz="3200" b="1" dirty="0" smtClean="0">
                <a:hlinkClick r:id="rId2"/>
              </a:rPr>
              <a:t>韓國</a:t>
            </a:r>
            <a:r>
              <a:rPr lang="zh-TW" altLang="en-US" sz="3200" b="1" dirty="0">
                <a:hlinkClick r:id="rId2"/>
              </a:rPr>
              <a:t>期刊將加入</a:t>
            </a:r>
            <a:r>
              <a:rPr lang="en-US" altLang="zh-TW" sz="3200" b="1" dirty="0" smtClean="0">
                <a:hlinkClick r:id="rId2"/>
              </a:rPr>
              <a:t>Turnitin/</a:t>
            </a:r>
            <a:r>
              <a:rPr lang="en-US" altLang="zh-TW" sz="3200" b="1" dirty="0" err="1" smtClean="0">
                <a:hlinkClick r:id="rId2"/>
              </a:rPr>
              <a:t>iThenticate</a:t>
            </a:r>
            <a:r>
              <a:rPr lang="zh-TW" altLang="en-US" sz="3200" b="1" dirty="0" smtClean="0">
                <a:hlinkClick r:id="rId2"/>
              </a:rPr>
              <a:t>比對</a:t>
            </a:r>
            <a:r>
              <a:rPr lang="zh-TW" altLang="en-US" sz="3200" b="1" dirty="0">
                <a:hlinkClick r:id="rId2"/>
              </a:rPr>
              <a:t>資源</a:t>
            </a:r>
            <a:endParaRPr lang="zh-TW" altLang="en-US" sz="3200" dirty="0"/>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3"/>
          <a:stretch>
            <a:fillRect/>
          </a:stretch>
        </p:blipFill>
        <p:spPr>
          <a:xfrm>
            <a:off x="838200" y="910431"/>
            <a:ext cx="10515600" cy="5947569"/>
          </a:xfrm>
          <a:prstGeom prst="rect">
            <a:avLst/>
          </a:prstGeom>
        </p:spPr>
      </p:pic>
    </p:spTree>
    <p:extLst>
      <p:ext uri="{BB962C8B-B14F-4D97-AF65-F5344CB8AC3E}">
        <p14:creationId xmlns:p14="http://schemas.microsoft.com/office/powerpoint/2010/main" val="5190764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62974" y="365125"/>
            <a:ext cx="9990826" cy="1325563"/>
          </a:xfrm>
        </p:spPr>
        <p:txBody>
          <a:bodyPr/>
          <a:lstStyle/>
          <a:p>
            <a:r>
              <a:rPr lang="zh-TW" altLang="en-US" b="1" dirty="0" smtClean="0"/>
              <a:t>支援多國語</a:t>
            </a:r>
            <a:r>
              <a:rPr lang="zh-TW" altLang="en-US" b="1" dirty="0"/>
              <a:t>言</a:t>
            </a:r>
          </a:p>
        </p:txBody>
      </p:sp>
      <p:sp>
        <p:nvSpPr>
          <p:cNvPr id="3" name="內容版面配置區 2"/>
          <p:cNvSpPr>
            <a:spLocks noGrp="1"/>
          </p:cNvSpPr>
          <p:nvPr>
            <p:ph idx="1"/>
          </p:nvPr>
        </p:nvSpPr>
        <p:spPr/>
        <p:txBody>
          <a:bodyPr/>
          <a:lstStyle/>
          <a:p>
            <a:r>
              <a:rPr lang="en-US" altLang="zh-TW" b="1" dirty="0"/>
              <a:t>30 languages</a:t>
            </a:r>
            <a:r>
              <a:rPr lang="en-US" altLang="zh-TW" dirty="0" smtClean="0"/>
              <a:t>:</a:t>
            </a:r>
          </a:p>
          <a:p>
            <a:pPr marL="0" indent="0">
              <a:buNone/>
            </a:pPr>
            <a:r>
              <a:rPr lang="en-US" altLang="zh-TW" dirty="0" smtClean="0"/>
              <a:t> Chinese </a:t>
            </a:r>
            <a:r>
              <a:rPr lang="en-US" altLang="zh-TW" dirty="0"/>
              <a:t>(simplified and traditional), Japanese, Thai, Korean, Catalan, Croatian, Czech, Danish, Dutch, Finnish, French, German, Hungarian, Italian, Norwegian (Bokmal, Nynorsk), Polish, Portuguese, Romanian, Serbian, Slovak, Slovenian, Spanish, Swedish, Arabic, Greek, Hebrew, Farsi, Russian, and </a:t>
            </a:r>
            <a:r>
              <a:rPr lang="en-US" altLang="zh-TW" dirty="0" smtClean="0"/>
              <a:t>Turkish</a:t>
            </a:r>
          </a:p>
          <a:p>
            <a:endParaRPr lang="en-US" altLang="zh-TW" dirty="0" smtClean="0"/>
          </a:p>
          <a:p>
            <a:r>
              <a:rPr lang="en-US" altLang="zh-TW" dirty="0" err="1"/>
              <a:t>iThenticate</a:t>
            </a:r>
            <a:r>
              <a:rPr lang="en-US" altLang="zh-TW" dirty="0"/>
              <a:t> will match text between text of the same language</a:t>
            </a:r>
            <a:endParaRPr lang="zh-TW" altLang="en-US" dirty="0"/>
          </a:p>
        </p:txBody>
      </p:sp>
    </p:spTree>
    <p:extLst>
      <p:ext uri="{BB962C8B-B14F-4D97-AF65-F5344CB8AC3E}">
        <p14:creationId xmlns:p14="http://schemas.microsoft.com/office/powerpoint/2010/main" val="23935443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793</TotalTime>
  <Words>925</Words>
  <Application>Microsoft Office PowerPoint</Application>
  <PresentationFormat>寬螢幕</PresentationFormat>
  <Paragraphs>167</Paragraphs>
  <Slides>32</Slides>
  <Notes>3</Notes>
  <HiddenSlides>0</HiddenSlides>
  <MMClips>0</MMClips>
  <ScaleCrop>false</ScaleCrop>
  <HeadingPairs>
    <vt:vector size="6" baseType="variant">
      <vt:variant>
        <vt:lpstr>使用字型</vt:lpstr>
      </vt:variant>
      <vt:variant>
        <vt:i4>15</vt:i4>
      </vt:variant>
      <vt:variant>
        <vt:lpstr>佈景主題</vt:lpstr>
      </vt:variant>
      <vt:variant>
        <vt:i4>1</vt:i4>
      </vt:variant>
      <vt:variant>
        <vt:lpstr>投影片標題</vt:lpstr>
      </vt:variant>
      <vt:variant>
        <vt:i4>32</vt:i4>
      </vt:variant>
    </vt:vector>
  </HeadingPairs>
  <TitlesOfParts>
    <vt:vector size="48" baseType="lpstr">
      <vt:lpstr>Arial Unicode MS</vt:lpstr>
      <vt:lpstr>F6</vt:lpstr>
      <vt:lpstr>Helvetica Neue</vt:lpstr>
      <vt:lpstr>MicrosoftJhengHeiBold</vt:lpstr>
      <vt:lpstr>MS PGothic</vt:lpstr>
      <vt:lpstr>微軟正黑體</vt:lpstr>
      <vt:lpstr>新細明體</vt:lpstr>
      <vt:lpstr>標楷體</vt:lpstr>
      <vt:lpstr>Arial</vt:lpstr>
      <vt:lpstr>Calibri</vt:lpstr>
      <vt:lpstr>Calibri Light</vt:lpstr>
      <vt:lpstr>Ebrima</vt:lpstr>
      <vt:lpstr>Times New Roman</vt:lpstr>
      <vt:lpstr>Wingdings</vt:lpstr>
      <vt:lpstr>Wingdings 2</vt:lpstr>
      <vt:lpstr>Office 佈景主題</vt:lpstr>
      <vt:lpstr>論文原創性比對資料庫 </vt:lpstr>
      <vt:lpstr>創立緣起</vt:lpstr>
      <vt:lpstr>iThenticate 簡介              www.ithenticate.com</vt:lpstr>
      <vt:lpstr>PowerPoint 簡報</vt:lpstr>
      <vt:lpstr>PowerPoint 簡報</vt:lpstr>
      <vt:lpstr>合作夥伴</vt:lpstr>
      <vt:lpstr>iThenticate 資料庫內容</vt:lpstr>
      <vt:lpstr>KISTI 韓國期刊將加入Turnitin/iThenticate比對資源</vt:lpstr>
      <vt:lpstr>支援多國語言</vt:lpstr>
      <vt:lpstr>線上操作方式--啟用帳號</vt:lpstr>
      <vt:lpstr>線上操作方式</vt:lpstr>
      <vt:lpstr>忘記密碼----如何重新取得密碼</vt:lpstr>
      <vt:lpstr>更改帳號資訊</vt:lpstr>
      <vt:lpstr>比對文稿原創性-文件櫃</vt:lpstr>
      <vt:lpstr>比對文稿原創性-建立文件夾                                   </vt:lpstr>
      <vt:lpstr>排除設定</vt:lpstr>
      <vt:lpstr>PowerPoint 簡報</vt:lpstr>
      <vt:lpstr>比對文稿原創性</vt:lpstr>
      <vt:lpstr>上傳檔案格式限制</vt:lpstr>
      <vt:lpstr>比對文稿原創性</vt:lpstr>
      <vt:lpstr>比對文稿原創性</vt:lpstr>
      <vt:lpstr>解讀比對報告-文件檢視模式(Document Viewer) </vt:lpstr>
      <vt:lpstr>比對來源狀況分析</vt:lpstr>
      <vt:lpstr>瀏覽比對來源</vt:lpstr>
      <vt:lpstr>瀏覽出處來源文章</vt:lpstr>
      <vt:lpstr>排除”出處來源”</vt:lpstr>
      <vt:lpstr>   設定排除選項</vt:lpstr>
      <vt:lpstr>還原曾排除掉的比對來源</vt:lpstr>
      <vt:lpstr>解讀比對報告-純文字模式(Text-Only Report)</vt:lpstr>
      <vt:lpstr>如何避免抄襲發生</vt:lpstr>
      <vt:lpstr>範例: Elsevier對剽竊定義和建議</vt:lpstr>
      <vt:lpstr>Q &amp;A</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iThenticat教育訓練</dc:title>
  <dc:creator>brad01</dc:creator>
  <cp:lastModifiedBy>brad01</cp:lastModifiedBy>
  <cp:revision>99</cp:revision>
  <dcterms:created xsi:type="dcterms:W3CDTF">2014-09-01T08:21:56Z</dcterms:created>
  <dcterms:modified xsi:type="dcterms:W3CDTF">2014-12-16T03:32:33Z</dcterms:modified>
</cp:coreProperties>
</file>