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9" r:id="rId4"/>
    <p:sldId id="265" r:id="rId5"/>
    <p:sldId id="266" r:id="rId6"/>
    <p:sldId id="267" r:id="rId7"/>
    <p:sldId id="268" r:id="rId8"/>
    <p:sldId id="269" r:id="rId9"/>
    <p:sldId id="263" r:id="rId10"/>
    <p:sldId id="264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6B44493-5FC5-4587-A743-D2D1C863AC15}" type="datetimeFigureOut">
              <a:rPr lang="zh-TW" altLang="en-US" smtClean="0"/>
              <a:t>2018/10/16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3134EC-B782-4B6E-848A-9D5CC7190B54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forums.zotero.org/discussion/33855/is-it-possible-to-display-different-citation-style-based-on-bibliographics-languag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blog.pulipuli.info/2014/08/zoteroapa-zotero-citation-style-apa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aw.githubusercontent.com/pulipulichen/blogger/master/project/zotero/apa_zh_pulipuli.cs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err="1"/>
              <a:t>Zotero</a:t>
            </a:r>
            <a:r>
              <a:rPr lang="en-US" altLang="zh-TW" dirty="0"/>
              <a:t>_</a:t>
            </a:r>
            <a:r>
              <a:rPr lang="zh-TW" altLang="en-US" dirty="0"/>
              <a:t>搞定中文、英文格式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86000" y="5589240"/>
            <a:ext cx="6172200" cy="785682"/>
          </a:xfrm>
        </p:spPr>
        <p:txBody>
          <a:bodyPr/>
          <a:lstStyle/>
          <a:p>
            <a:r>
              <a:rPr lang="zh-TW" altLang="en-US" dirty="0" smtClean="0"/>
              <a:t>中臺圖書館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793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輸出書目：前括弧</a:t>
            </a:r>
            <a:r>
              <a:rPr lang="en-US" altLang="zh-TW" sz="2000" b="1" dirty="0" smtClean="0"/>
              <a:t>/ Insert Citation: Left Parentheses</a:t>
            </a:r>
            <a:endParaRPr lang="zh-TW" altLang="en-US" sz="20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zh-TW" altLang="en-US" sz="2000" dirty="0" smtClean="0">
                <a:hlinkClick r:id="rId2"/>
              </a:rPr>
              <a:t>由於</a:t>
            </a:r>
            <a:r>
              <a:rPr lang="en-US" altLang="zh-TW" sz="2000" dirty="0" err="1" smtClean="0">
                <a:hlinkClick r:id="rId2"/>
              </a:rPr>
              <a:t>Zotero</a:t>
            </a:r>
            <a:r>
              <a:rPr lang="zh-TW" altLang="en-US" sz="2000" dirty="0" smtClean="0">
                <a:hlinkClick r:id="rId2"/>
              </a:rPr>
              <a:t>的</a:t>
            </a:r>
            <a:r>
              <a:rPr lang="en-US" altLang="zh-TW" sz="2000" dirty="0" smtClean="0">
                <a:hlinkClick r:id="rId2"/>
              </a:rPr>
              <a:t>CSL-M</a:t>
            </a:r>
            <a:r>
              <a:rPr lang="zh-TW" altLang="en-US" sz="2000" dirty="0" smtClean="0">
                <a:hlinkClick r:id="rId2"/>
              </a:rPr>
              <a:t>解析器中只有不設定</a:t>
            </a:r>
            <a:r>
              <a:rPr lang="en-US" altLang="zh-TW" sz="2000" dirty="0" smtClean="0">
                <a:hlinkClick r:id="rId2"/>
              </a:rPr>
              <a:t>locale</a:t>
            </a:r>
            <a:r>
              <a:rPr lang="zh-TW" altLang="en-US" sz="2000" dirty="0" smtClean="0">
                <a:hlinkClick r:id="rId2"/>
              </a:rPr>
              <a:t>的</a:t>
            </a:r>
            <a:r>
              <a:rPr lang="en-US" altLang="zh-TW" sz="2000" dirty="0" smtClean="0">
                <a:hlinkClick r:id="rId2"/>
              </a:rPr>
              <a:t>&lt;layout&gt;</a:t>
            </a:r>
            <a:r>
              <a:rPr lang="zh-TW" altLang="en-US" sz="2000" dirty="0" smtClean="0">
                <a:hlinkClick r:id="rId2"/>
              </a:rPr>
              <a:t>才能使用</a:t>
            </a:r>
            <a:r>
              <a:rPr lang="en-US" altLang="zh-TW" sz="2000" dirty="0" smtClean="0">
                <a:hlinkClick r:id="rId2"/>
              </a:rPr>
              <a:t>prefix</a:t>
            </a:r>
            <a:r>
              <a:rPr lang="zh-TW" altLang="en-US" sz="2000" dirty="0" smtClean="0"/>
              <a:t>，所以不管中英文的文中引用</a:t>
            </a:r>
            <a:r>
              <a:rPr lang="en-US" altLang="zh-TW" sz="2000" dirty="0" smtClean="0"/>
              <a:t>(citation)</a:t>
            </a:r>
            <a:r>
              <a:rPr lang="zh-TW" altLang="en-US" sz="2000" dirty="0" smtClean="0"/>
              <a:t>，前面的圓括弧都只會呈現半型的圓括弧「</a:t>
            </a:r>
            <a:r>
              <a:rPr lang="en-US" altLang="zh-TW" sz="2000" dirty="0" smtClean="0"/>
              <a:t>(</a:t>
            </a:r>
            <a:r>
              <a:rPr lang="zh-TW" altLang="en-US" sz="2000" dirty="0" smtClean="0"/>
              <a:t>」。如果是中文文獻的話，請手動打開編輯器，將前面的圓括弧換成全型的「（」，這樣就可以了。</a:t>
            </a:r>
            <a:endParaRPr lang="en-US" altLang="zh-TW" sz="2000" dirty="0" smtClean="0"/>
          </a:p>
          <a:p>
            <a:r>
              <a:rPr lang="zh-TW" altLang="en-US" sz="2000" dirty="0" smtClean="0"/>
              <a:t>至於右邊的圓括弧跟分號則可以依照語言判斷。沒有問題。</a:t>
            </a:r>
            <a:endParaRPr lang="en-US" altLang="zh-TW" sz="2000" b="1" dirty="0" smtClean="0"/>
          </a:p>
          <a:p>
            <a:endParaRPr lang="zh-TW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212976"/>
            <a:ext cx="432435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68960"/>
            <a:ext cx="8136904" cy="424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十邊形 3"/>
          <p:cNvSpPr/>
          <p:nvPr/>
        </p:nvSpPr>
        <p:spPr>
          <a:xfrm>
            <a:off x="2123728" y="4736976"/>
            <a:ext cx="288032" cy="455104"/>
          </a:xfrm>
          <a:prstGeom prst="dec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5" name="十邊形 4"/>
          <p:cNvSpPr/>
          <p:nvPr/>
        </p:nvSpPr>
        <p:spPr>
          <a:xfrm>
            <a:off x="179512" y="3429000"/>
            <a:ext cx="360040" cy="432048"/>
          </a:xfrm>
          <a:prstGeom prst="dec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6" name="十邊形 5"/>
          <p:cNvSpPr/>
          <p:nvPr/>
        </p:nvSpPr>
        <p:spPr>
          <a:xfrm>
            <a:off x="3585163" y="5001060"/>
            <a:ext cx="360039" cy="382040"/>
          </a:xfrm>
          <a:prstGeom prst="decagon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dirty="0" smtClean="0"/>
              <a:t>3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034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24936" cy="11430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布丁布丁</a:t>
            </a:r>
            <a:r>
              <a:rPr lang="zh-TW" altLang="en-US" b="1" dirty="0">
                <a:solidFill>
                  <a:schemeClr val="accent1">
                    <a:lumMod val="50000"/>
                  </a:schemeClr>
                </a:solidFill>
              </a:rPr>
              <a:t>吃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什麼</a:t>
            </a:r>
            <a:r>
              <a:rPr lang="en-US" altLang="zh-TW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r>
              <a:rPr lang="zh-TW" altLang="en-US" b="1" dirty="0" smtClean="0">
                <a:solidFill>
                  <a:schemeClr val="accent1">
                    <a:lumMod val="50000"/>
                  </a:schemeClr>
                </a:solidFill>
              </a:rPr>
              <a:t> 網頁</a:t>
            </a:r>
            <a:r>
              <a:rPr lang="en-US" altLang="zh-TW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altLang="zh-TW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altLang="zh-TW" sz="1700" dirty="0">
                <a:hlinkClick r:id="rId2"/>
              </a:rPr>
              <a:t>http://</a:t>
            </a:r>
            <a:r>
              <a:rPr lang="en-US" altLang="zh-TW" sz="1700" dirty="0" smtClean="0">
                <a:hlinkClick r:id="rId2"/>
              </a:rPr>
              <a:t>blog.pulipuli.info/2014/08/zoteroapa-zotero-citation-style-apa.html</a:t>
            </a:r>
            <a:r>
              <a:rPr lang="en-US" altLang="zh-TW" sz="1700" dirty="0" smtClean="0"/>
              <a:t/>
            </a:r>
            <a:br>
              <a:rPr lang="en-US" altLang="zh-TW" sz="1700" dirty="0" smtClean="0"/>
            </a:br>
            <a:endParaRPr lang="zh-TW" altLang="en-US" sz="17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00808"/>
            <a:ext cx="9036496" cy="5614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圓角矩形 3"/>
          <p:cNvSpPr/>
          <p:nvPr/>
        </p:nvSpPr>
        <p:spPr>
          <a:xfrm>
            <a:off x="971600" y="2420888"/>
            <a:ext cx="1296144" cy="360040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矩形 4"/>
          <p:cNvSpPr/>
          <p:nvPr/>
        </p:nvSpPr>
        <p:spPr>
          <a:xfrm>
            <a:off x="971600" y="5589240"/>
            <a:ext cx="4752528" cy="2880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184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564904"/>
            <a:ext cx="8248650" cy="3746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zh-TW" altLang="en-US" b="1" dirty="0" smtClean="0"/>
              <a:t>中英</a:t>
            </a:r>
            <a:r>
              <a:rPr lang="en-US" altLang="zh-TW" b="1" dirty="0" smtClean="0"/>
              <a:t>APA</a:t>
            </a:r>
            <a:r>
              <a:rPr lang="zh-TW" altLang="en-US" b="1" dirty="0" smtClean="0"/>
              <a:t>引用文獻樣式的下載與安裝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用</a:t>
            </a:r>
            <a:r>
              <a:rPr lang="en-US" altLang="zh-TW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Google\Chrome</a:t>
            </a:r>
            <a:r>
              <a:rPr lang="zh-TW" altLang="en-US" sz="3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en-US" altLang="zh-TW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Firefox</a:t>
            </a:r>
            <a:r>
              <a:rPr lang="zh-TW" altLang="en-US" sz="32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不可用</a:t>
            </a:r>
            <a:r>
              <a:rPr lang="en-US" altLang="zh-TW" sz="3200" b="1" dirty="0" err="1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ie</a:t>
            </a:r>
            <a:r>
              <a:rPr lang="en-US" altLang="zh-TW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首先下載請</a:t>
            </a:r>
            <a:r>
              <a:rPr lang="en-US" altLang="zh-TW" dirty="0" err="1" smtClean="0"/>
              <a:t>apa_zh_pulipuli.csl</a:t>
            </a:r>
            <a:r>
              <a:rPr lang="zh-TW" altLang="en-US" dirty="0" smtClean="0"/>
              <a:t>檔案：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sz="2400" u="sng" dirty="0" smtClean="0">
                <a:hlinkClick r:id="rId3"/>
              </a:rPr>
              <a:t>1.</a:t>
            </a:r>
            <a:r>
              <a:rPr lang="zh-TW" altLang="en-US" sz="2400" dirty="0" smtClean="0">
                <a:hlinkClick r:id="rId3"/>
              </a:rPr>
              <a:t>檔案下載：</a:t>
            </a:r>
            <a:r>
              <a:rPr lang="en-US" altLang="zh-TW" sz="2400" dirty="0" err="1" smtClean="0">
                <a:hlinkClick r:id="rId3"/>
              </a:rPr>
              <a:t>apa_zh_pulipuli.csl</a:t>
            </a:r>
            <a:r>
              <a:rPr lang="en-US" altLang="zh-TW" sz="2400" dirty="0" smtClean="0"/>
              <a:t> (</a:t>
            </a:r>
            <a:r>
              <a:rPr lang="zh-TW" altLang="en-US" sz="2400" dirty="0" smtClean="0"/>
              <a:t>請按右鍵另存新檔</a:t>
            </a:r>
            <a:r>
              <a:rPr lang="en-US" altLang="zh-TW" sz="2400" dirty="0" smtClean="0"/>
              <a:t>)</a:t>
            </a:r>
            <a:r>
              <a:rPr lang="en-US" altLang="zh-TW" dirty="0" smtClean="0"/>
              <a:t> </a:t>
            </a:r>
            <a:endParaRPr lang="zh-TW" altLang="en-US" dirty="0"/>
          </a:p>
        </p:txBody>
      </p:sp>
      <p:sp>
        <p:nvSpPr>
          <p:cNvPr id="2" name="矩形 1"/>
          <p:cNvSpPr/>
          <p:nvPr/>
        </p:nvSpPr>
        <p:spPr>
          <a:xfrm>
            <a:off x="3131840" y="5157192"/>
            <a:ext cx="1728192" cy="288032"/>
          </a:xfrm>
          <a:prstGeom prst="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36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單箭頭接點 4"/>
          <p:cNvCxnSpPr/>
          <p:nvPr/>
        </p:nvCxnSpPr>
        <p:spPr>
          <a:xfrm flipH="1">
            <a:off x="4499992" y="2924944"/>
            <a:ext cx="376808" cy="1224136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19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開啟檔案</a:t>
            </a:r>
            <a:r>
              <a:rPr lang="en-US" altLang="zh-TW" dirty="0" err="1" smtClean="0"/>
              <a:t>apa_zh_pulipuli.csl</a:t>
            </a:r>
            <a:endParaRPr lang="zh-TW" alt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9037" y="3498850"/>
            <a:ext cx="9239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587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單箭頭接點 4"/>
          <p:cNvCxnSpPr/>
          <p:nvPr/>
        </p:nvCxnSpPr>
        <p:spPr>
          <a:xfrm flipH="1">
            <a:off x="4427984" y="2780928"/>
            <a:ext cx="216024" cy="876672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94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線單箭頭接點 4"/>
          <p:cNvCxnSpPr/>
          <p:nvPr/>
        </p:nvCxnSpPr>
        <p:spPr>
          <a:xfrm flipH="1">
            <a:off x="4427984" y="2420888"/>
            <a:ext cx="72008" cy="1236712"/>
          </a:xfrm>
          <a:prstGeom prst="straightConnector1">
            <a:avLst/>
          </a:prstGeom>
          <a:ln w="762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43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>
            <a:normAutofit fontScale="90000"/>
          </a:bodyPr>
          <a:lstStyle/>
          <a:p>
            <a:r>
              <a:rPr lang="zh-TW" altLang="en-US" sz="3200" b="1" dirty="0"/>
              <a:t>顯示「</a:t>
            </a:r>
            <a:r>
              <a:rPr lang="en-US" altLang="zh-TW" sz="3200" b="1" dirty="0"/>
              <a:t>Chinese American Psychological Association 6th </a:t>
            </a:r>
            <a:r>
              <a:rPr lang="en-US" altLang="zh-TW" sz="3200" b="1" dirty="0" err="1"/>
              <a:t>edtion</a:t>
            </a:r>
            <a:r>
              <a:rPr lang="zh-TW" altLang="en-US" b="1" dirty="0"/>
              <a:t>」</a:t>
            </a:r>
            <a:endParaRPr lang="zh-TW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112" y="1641475"/>
            <a:ext cx="5819775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403648" y="2924944"/>
            <a:ext cx="5616624" cy="36004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1403648" y="4221088"/>
            <a:ext cx="2160240" cy="93610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6977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 smtClean="0"/>
              <a:t>調整書目：語言欄位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zh-TW" altLang="en-US" sz="2400" b="1" dirty="0" smtClean="0"/>
              <a:t>調整書目：語言欄位 </a:t>
            </a:r>
            <a:r>
              <a:rPr lang="en-US" altLang="zh-TW" sz="2400" b="1" dirty="0" smtClean="0"/>
              <a:t>/ Adjust Bibliography: Language Field</a:t>
            </a:r>
            <a:r>
              <a:rPr lang="zh-TW" altLang="en-US" sz="2400" dirty="0" smtClean="0"/>
              <a:t>如果是中文的書目，語言的部分要設為</a:t>
            </a:r>
            <a:r>
              <a:rPr lang="zh-TW" altLang="en-US" dirty="0" smtClean="0"/>
              <a:t>「</a:t>
            </a:r>
            <a:r>
              <a:rPr lang="en-US" altLang="zh-TW" b="1" u="sng" dirty="0" err="1"/>
              <a:t>zh-tw</a:t>
            </a:r>
            <a:r>
              <a:rPr lang="zh-TW" altLang="en-US" sz="2400" dirty="0" smtClean="0"/>
              <a:t>」、「</a:t>
            </a:r>
            <a:r>
              <a:rPr lang="en-US" altLang="zh-TW" sz="2400" b="1" u="sng" dirty="0" err="1"/>
              <a:t>zh-cn</a:t>
            </a:r>
            <a:r>
              <a:rPr lang="zh-TW" altLang="en-US" sz="2400" dirty="0" smtClean="0"/>
              <a:t>」或「</a:t>
            </a:r>
            <a:r>
              <a:rPr lang="en-US" altLang="zh-TW" sz="2400" b="1" u="sng" dirty="0"/>
              <a:t>Chinese</a:t>
            </a:r>
            <a:r>
              <a:rPr lang="zh-TW" altLang="en-US" sz="2400" dirty="0" smtClean="0"/>
              <a:t>」。英文的部分則可以維持空白。，</a:t>
            </a:r>
            <a:endParaRPr lang="en-US" altLang="zh-TW" sz="2400" b="1" dirty="0" smtClean="0"/>
          </a:p>
          <a:p>
            <a:endParaRPr lang="zh-TW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5761" y="2996952"/>
            <a:ext cx="7134225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6300192" y="5229200"/>
            <a:ext cx="1368152" cy="14401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127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177</TotalTime>
  <Words>211</Words>
  <Application>Microsoft Office PowerPoint</Application>
  <PresentationFormat>如螢幕大小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壁窗</vt:lpstr>
      <vt:lpstr>Zotero_搞定中文、英文格式</vt:lpstr>
      <vt:lpstr>布丁布丁吃什麼? 網頁 http://blog.pulipuli.info/2014/08/zoteroapa-zotero-citation-style-apa.html </vt:lpstr>
      <vt:lpstr>中英APA引用文獻樣式的下載與安裝 (用Google\Chrome或Firefox不可用ie)</vt:lpstr>
      <vt:lpstr>PowerPoint 簡報</vt:lpstr>
      <vt:lpstr>開啟檔案apa_zh_pulipuli.csl</vt:lpstr>
      <vt:lpstr>PowerPoint 簡報</vt:lpstr>
      <vt:lpstr>PowerPoint 簡報</vt:lpstr>
      <vt:lpstr>顯示「Chinese American Psychological Association 6th edtion」</vt:lpstr>
      <vt:lpstr>調整書目：語言欄位</vt:lpstr>
      <vt:lpstr>輸出書目：前括弧/ Insert Citation: Left Parentheses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Zotero_搞定中文、英文格式</dc:title>
  <dc:creator>user</dc:creator>
  <cp:lastModifiedBy>user</cp:lastModifiedBy>
  <cp:revision>21</cp:revision>
  <dcterms:created xsi:type="dcterms:W3CDTF">2017-04-11T01:47:31Z</dcterms:created>
  <dcterms:modified xsi:type="dcterms:W3CDTF">2018-10-16T02:51:19Z</dcterms:modified>
</cp:coreProperties>
</file>