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329" r:id="rId3"/>
    <p:sldId id="330" r:id="rId4"/>
    <p:sldId id="331" r:id="rId5"/>
    <p:sldId id="287" r:id="rId6"/>
    <p:sldId id="300" r:id="rId7"/>
    <p:sldId id="289" r:id="rId8"/>
    <p:sldId id="291" r:id="rId9"/>
    <p:sldId id="325" r:id="rId10"/>
    <p:sldId id="304" r:id="rId11"/>
    <p:sldId id="324" r:id="rId12"/>
    <p:sldId id="303" r:id="rId13"/>
    <p:sldId id="278" r:id="rId14"/>
    <p:sldId id="283" r:id="rId15"/>
    <p:sldId id="286" r:id="rId16"/>
    <p:sldId id="320" r:id="rId17"/>
    <p:sldId id="297" r:id="rId18"/>
    <p:sldId id="259" r:id="rId19"/>
    <p:sldId id="258" r:id="rId20"/>
    <p:sldId id="260" r:id="rId21"/>
    <p:sldId id="261" r:id="rId22"/>
    <p:sldId id="322" r:id="rId23"/>
    <p:sldId id="263" r:id="rId24"/>
    <p:sldId id="295" r:id="rId25"/>
    <p:sldId id="298" r:id="rId26"/>
    <p:sldId id="264" r:id="rId27"/>
    <p:sldId id="319" r:id="rId28"/>
    <p:sldId id="265" r:id="rId29"/>
    <p:sldId id="267" r:id="rId30"/>
    <p:sldId id="268" r:id="rId31"/>
    <p:sldId id="301" r:id="rId32"/>
    <p:sldId id="311" r:id="rId33"/>
    <p:sldId id="273" r:id="rId34"/>
    <p:sldId id="332" r:id="rId35"/>
    <p:sldId id="274" r:id="rId36"/>
    <p:sldId id="281" r:id="rId37"/>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12" autoAdjust="0"/>
    <p:restoredTop sz="86331" autoAdjust="0"/>
  </p:normalViewPr>
  <p:slideViewPr>
    <p:cSldViewPr snapToGrid="0">
      <p:cViewPr>
        <p:scale>
          <a:sx n="85" d="100"/>
          <a:sy n="85" d="100"/>
        </p:scale>
        <p:origin x="-336" y="-72"/>
      </p:cViewPr>
      <p:guideLst>
        <p:guide orient="horz" pos="2160"/>
        <p:guide pos="3840"/>
      </p:guideLst>
    </p:cSldViewPr>
  </p:slideViewPr>
  <p:outlineViewPr>
    <p:cViewPr>
      <p:scale>
        <a:sx n="33" d="100"/>
        <a:sy n="33" d="100"/>
      </p:scale>
      <p:origin x="0" y="-18114"/>
    </p:cViewPr>
  </p:outlin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02C4B4-BED2-45DB-8E56-B47B03FBE637}" type="datetimeFigureOut">
              <a:rPr lang="zh-TW" altLang="en-US" smtClean="0"/>
              <a:t>2015/11/18</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26493F-5345-449E-B495-974E0445A074}" type="slidenum">
              <a:rPr lang="zh-TW" altLang="en-US" smtClean="0"/>
              <a:t>‹#›</a:t>
            </a:fld>
            <a:endParaRPr lang="zh-TW" altLang="en-US"/>
          </a:p>
        </p:txBody>
      </p:sp>
    </p:spTree>
    <p:extLst>
      <p:ext uri="{BB962C8B-B14F-4D97-AF65-F5344CB8AC3E}">
        <p14:creationId xmlns:p14="http://schemas.microsoft.com/office/powerpoint/2010/main" val="2114330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en.wikipedia.org/wiki/Kookmin_University" TargetMode="External"/><Relationship Id="rId7" Type="http://schemas.openxmlformats.org/officeDocument/2006/relationships/hyperlink" Target="http://en.wikipedia.org/wiki/Moon_Dae-Sung#cite_note-3"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en.wikipedia.org/wiki/Myongji_University" TargetMode="External"/><Relationship Id="rId5" Type="http://schemas.openxmlformats.org/officeDocument/2006/relationships/hyperlink" Target="http://en.wikipedia.org/wiki/Moon_Dae-Sung#cite_note-KimHyung-taeQuitsSaenuri-2" TargetMode="External"/><Relationship Id="rId4" Type="http://schemas.openxmlformats.org/officeDocument/2006/relationships/hyperlink" Target="http://en.wikipedia.org/wiki/Plagiarism"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726493F-5345-449E-B495-974E0445A074}" type="slidenum">
              <a:rPr lang="zh-TW" altLang="en-US" smtClean="0"/>
              <a:t>1</a:t>
            </a:fld>
            <a:endParaRPr lang="zh-TW" altLang="en-US"/>
          </a:p>
        </p:txBody>
      </p:sp>
    </p:spTree>
    <p:extLst>
      <p:ext uri="{BB962C8B-B14F-4D97-AF65-F5344CB8AC3E}">
        <p14:creationId xmlns:p14="http://schemas.microsoft.com/office/powerpoint/2010/main" val="3102890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726493F-5345-449E-B495-974E0445A074}" type="slidenum">
              <a:rPr lang="zh-TW" altLang="en-US" smtClean="0"/>
              <a:t>24</a:t>
            </a:fld>
            <a:endParaRPr lang="zh-TW" altLang="en-US"/>
          </a:p>
        </p:txBody>
      </p:sp>
    </p:spTree>
    <p:extLst>
      <p:ext uri="{BB962C8B-B14F-4D97-AF65-F5344CB8AC3E}">
        <p14:creationId xmlns:p14="http://schemas.microsoft.com/office/powerpoint/2010/main" val="16209394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右邊會顯示該帳號剩餘可上傳</a:t>
            </a:r>
            <a:r>
              <a:rPr lang="en-US" altLang="zh-TW" dirty="0" smtClean="0"/>
              <a:t>submission</a:t>
            </a:r>
            <a:r>
              <a:rPr lang="zh-TW" altLang="en-US" dirty="0" smtClean="0"/>
              <a:t>數量</a:t>
            </a:r>
            <a:endParaRPr lang="en-US" altLang="zh-TW" dirty="0" smtClean="0"/>
          </a:p>
          <a:p>
            <a:r>
              <a:rPr lang="zh-TW" altLang="en-US" dirty="0" smtClean="0"/>
              <a:t>上傳檔案方式可分為如下四種方式</a:t>
            </a:r>
            <a:r>
              <a:rPr lang="en-US" altLang="zh-TW" dirty="0" smtClean="0"/>
              <a:t>:</a:t>
            </a:r>
            <a:br>
              <a:rPr lang="en-US" altLang="zh-TW" dirty="0" smtClean="0"/>
            </a:br>
            <a:r>
              <a:rPr lang="en-US" altLang="zh-TW" sz="1200" b="1" dirty="0" smtClean="0">
                <a:latin typeface="Arial Unicode MS" panose="020B0604020202020204" pitchFamily="34" charset="-120"/>
                <a:ea typeface="Arial Unicode MS" panose="020B0604020202020204" pitchFamily="34" charset="-120"/>
                <a:cs typeface="Arial Unicode MS" panose="020B0604020202020204" pitchFamily="34" charset="-120"/>
              </a:rPr>
              <a:t>1. </a:t>
            </a:r>
            <a:r>
              <a:rPr lang="en-US" altLang="zh-TW" sz="1200" b="1" dirty="0" smtClean="0">
                <a:solidFill>
                  <a:schemeClr val="accent5">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Upload a File</a:t>
            </a:r>
            <a:r>
              <a:rPr lang="en-US" altLang="zh-TW" sz="1200" dirty="0" smtClean="0">
                <a:latin typeface="Arial Unicode MS" panose="020B0604020202020204" pitchFamily="34" charset="-120"/>
                <a:ea typeface="Arial Unicode MS" panose="020B0604020202020204" pitchFamily="34" charset="-120"/>
                <a:cs typeface="Arial Unicode MS" panose="020B0604020202020204" pitchFamily="34" charset="-120"/>
              </a:rPr>
              <a:t>: </a:t>
            </a:r>
            <a:r>
              <a:rPr lang="zh-TW" altLang="zh-TW" sz="1200" dirty="0" smtClean="0">
                <a:latin typeface="Arial Unicode MS" panose="020B0604020202020204" pitchFamily="34" charset="-120"/>
                <a:ea typeface="Arial Unicode MS" panose="020B0604020202020204" pitchFamily="34" charset="-120"/>
                <a:cs typeface="Arial Unicode MS" panose="020B0604020202020204" pitchFamily="34" charset="-120"/>
              </a:rPr>
              <a:t>逐次上傳單一檔案</a:t>
            </a:r>
          </a:p>
          <a:p>
            <a:r>
              <a:rPr lang="en-US" altLang="zh-TW" sz="1200" b="1" dirty="0" smtClean="0">
                <a:latin typeface="Arial Unicode MS" panose="020B0604020202020204" pitchFamily="34" charset="-120"/>
                <a:ea typeface="Arial Unicode MS" panose="020B0604020202020204" pitchFamily="34" charset="-120"/>
                <a:cs typeface="Arial Unicode MS" panose="020B0604020202020204" pitchFamily="34" charset="-120"/>
              </a:rPr>
              <a:t>2. </a:t>
            </a:r>
            <a:r>
              <a:rPr lang="en-US" altLang="zh-TW" sz="1200" b="1" dirty="0" smtClean="0">
                <a:solidFill>
                  <a:schemeClr val="accent5">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Zip File Upload</a:t>
            </a:r>
            <a:r>
              <a:rPr lang="en-US" altLang="zh-TW" sz="1200" dirty="0" smtClean="0">
                <a:solidFill>
                  <a:schemeClr val="accent5">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 </a:t>
            </a:r>
            <a:r>
              <a:rPr lang="zh-TW" altLang="zh-TW" sz="1200" dirty="0" smtClean="0">
                <a:latin typeface="Arial Unicode MS" panose="020B0604020202020204" pitchFamily="34" charset="-120"/>
                <a:ea typeface="Arial Unicode MS" panose="020B0604020202020204" pitchFamily="34" charset="-120"/>
                <a:cs typeface="Arial Unicode MS" panose="020B0604020202020204" pitchFamily="34" charset="-120"/>
              </a:rPr>
              <a:t>上傳壓縮檔</a:t>
            </a:r>
          </a:p>
          <a:p>
            <a:r>
              <a:rPr lang="en-US" altLang="zh-TW" sz="1200" b="1" dirty="0" smtClean="0">
                <a:latin typeface="Arial Unicode MS" panose="020B0604020202020204" pitchFamily="34" charset="-120"/>
                <a:ea typeface="Arial Unicode MS" panose="020B0604020202020204" pitchFamily="34" charset="-120"/>
                <a:cs typeface="Arial Unicode MS" panose="020B0604020202020204" pitchFamily="34" charset="-120"/>
              </a:rPr>
              <a:t>3. </a:t>
            </a:r>
            <a:r>
              <a:rPr lang="en-US" altLang="zh-TW" sz="1200" b="1" dirty="0" err="1" smtClean="0">
                <a:solidFill>
                  <a:schemeClr val="accent5">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Multipile</a:t>
            </a:r>
            <a:r>
              <a:rPr lang="en-US" altLang="zh-TW" sz="1200" b="1" dirty="0" smtClean="0">
                <a:solidFill>
                  <a:schemeClr val="accent5">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 File Upload</a:t>
            </a:r>
            <a:r>
              <a:rPr lang="en-US" altLang="zh-TW" sz="1200" dirty="0" smtClean="0">
                <a:solidFill>
                  <a:schemeClr val="accent5">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zh-TW" sz="1200" dirty="0" smtClean="0">
                <a:latin typeface="Arial Unicode MS" panose="020B0604020202020204" pitchFamily="34" charset="-120"/>
                <a:ea typeface="Arial Unicode MS" panose="020B0604020202020204" pitchFamily="34" charset="-120"/>
                <a:cs typeface="Arial Unicode MS" panose="020B0604020202020204" pitchFamily="34" charset="-120"/>
              </a:rPr>
              <a:t>多檔案上傳</a:t>
            </a:r>
          </a:p>
          <a:p>
            <a:r>
              <a:rPr lang="en-US" altLang="zh-TW" sz="1200" b="1" dirty="0" smtClean="0">
                <a:latin typeface="Arial Unicode MS" panose="020B0604020202020204" pitchFamily="34" charset="-120"/>
                <a:ea typeface="Arial Unicode MS" panose="020B0604020202020204" pitchFamily="34" charset="-120"/>
                <a:cs typeface="Arial Unicode MS" panose="020B0604020202020204" pitchFamily="34" charset="-120"/>
              </a:rPr>
              <a:t>4. </a:t>
            </a:r>
            <a:r>
              <a:rPr lang="en-US" altLang="zh-TW" sz="1200" b="1" dirty="0" smtClean="0">
                <a:solidFill>
                  <a:schemeClr val="accent5">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Cut &amp; Past</a:t>
            </a:r>
            <a:r>
              <a:rPr lang="en-US" altLang="zh-TW" sz="1200" dirty="0" smtClean="0">
                <a:solidFill>
                  <a:schemeClr val="accent5">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zh-TW" sz="1200" dirty="0" smtClean="0">
                <a:latin typeface="Arial Unicode MS" panose="020B0604020202020204" pitchFamily="34" charset="-120"/>
                <a:ea typeface="Arial Unicode MS" panose="020B0604020202020204" pitchFamily="34" charset="-120"/>
                <a:cs typeface="Arial Unicode MS" panose="020B0604020202020204" pitchFamily="34" charset="-120"/>
              </a:rPr>
              <a:t>上傳剪貼的文章</a:t>
            </a:r>
            <a:endParaRPr lang="zh-TW" altLang="en-US" sz="1200" dirty="0" smtClean="0">
              <a:solidFill>
                <a:schemeClr val="accent5">
                  <a:lumMod val="50000"/>
                </a:schemeClr>
              </a:solidFill>
            </a:endParaRPr>
          </a:p>
          <a:p>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fld id="{4726493F-5345-449E-B495-974E0445A074}" type="slidenum">
              <a:rPr lang="zh-TW" altLang="en-US" smtClean="0"/>
              <a:t>26</a:t>
            </a:fld>
            <a:endParaRPr lang="zh-TW" altLang="en-US"/>
          </a:p>
        </p:txBody>
      </p:sp>
    </p:spTree>
    <p:extLst>
      <p:ext uri="{BB962C8B-B14F-4D97-AF65-F5344CB8AC3E}">
        <p14:creationId xmlns:p14="http://schemas.microsoft.com/office/powerpoint/2010/main" val="11752987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726493F-5345-449E-B495-974E0445A074}" type="slidenum">
              <a:rPr lang="zh-TW" altLang="en-US" smtClean="0"/>
              <a:t>27</a:t>
            </a:fld>
            <a:endParaRPr lang="zh-TW" altLang="en-US"/>
          </a:p>
        </p:txBody>
      </p:sp>
    </p:spTree>
    <p:extLst>
      <p:ext uri="{BB962C8B-B14F-4D97-AF65-F5344CB8AC3E}">
        <p14:creationId xmlns:p14="http://schemas.microsoft.com/office/powerpoint/2010/main" val="40774307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726493F-5345-449E-B495-974E0445A074}" type="slidenum">
              <a:rPr lang="zh-TW" altLang="en-US" smtClean="0"/>
              <a:t>30</a:t>
            </a:fld>
            <a:endParaRPr lang="zh-TW" altLang="en-US"/>
          </a:p>
        </p:txBody>
      </p:sp>
    </p:spTree>
    <p:extLst>
      <p:ext uri="{BB962C8B-B14F-4D97-AF65-F5344CB8AC3E}">
        <p14:creationId xmlns:p14="http://schemas.microsoft.com/office/powerpoint/2010/main" val="35512369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726493F-5345-449E-B495-974E0445A074}" type="slidenum">
              <a:rPr lang="zh-TW" altLang="en-US" smtClean="0"/>
              <a:t>32</a:t>
            </a:fld>
            <a:endParaRPr lang="zh-TW" altLang="en-US"/>
          </a:p>
        </p:txBody>
      </p:sp>
    </p:spTree>
    <p:extLst>
      <p:ext uri="{BB962C8B-B14F-4D97-AF65-F5344CB8AC3E}">
        <p14:creationId xmlns:p14="http://schemas.microsoft.com/office/powerpoint/2010/main" val="33366895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726493F-5345-449E-B495-974E0445A074}" type="slidenum">
              <a:rPr lang="zh-TW" altLang="en-US" smtClean="0"/>
              <a:t>34</a:t>
            </a:fld>
            <a:endParaRPr lang="zh-TW" altLang="en-US"/>
          </a:p>
        </p:txBody>
      </p:sp>
    </p:spTree>
    <p:extLst>
      <p:ext uri="{BB962C8B-B14F-4D97-AF65-F5344CB8AC3E}">
        <p14:creationId xmlns:p14="http://schemas.microsoft.com/office/powerpoint/2010/main" val="1296344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小保方晴子在</a:t>
            </a:r>
            <a:r>
              <a:rPr lang="en-US" altLang="zh-TW" dirty="0" smtClean="0"/>
              <a:t>Nature</a:t>
            </a:r>
            <a:r>
              <a:rPr lang="zh-TW" altLang="en-US" dirty="0" smtClean="0"/>
              <a:t>發表文章疑似造假和抄襲</a:t>
            </a:r>
            <a:endParaRPr lang="zh-TW" altLang="en-US" dirty="0"/>
          </a:p>
        </p:txBody>
      </p:sp>
      <p:sp>
        <p:nvSpPr>
          <p:cNvPr id="4" name="投影片編號版面配置區 3"/>
          <p:cNvSpPr>
            <a:spLocks noGrp="1"/>
          </p:cNvSpPr>
          <p:nvPr>
            <p:ph type="sldNum" sz="quarter" idx="10"/>
          </p:nvPr>
        </p:nvSpPr>
        <p:spPr/>
        <p:txBody>
          <a:bodyPr/>
          <a:lstStyle/>
          <a:p>
            <a:fld id="{4726493F-5345-449E-B495-974E0445A074}" type="slidenum">
              <a:rPr lang="zh-TW" altLang="en-US" smtClean="0"/>
              <a:t>5</a:t>
            </a:fld>
            <a:endParaRPr lang="zh-TW" altLang="en-US"/>
          </a:p>
        </p:txBody>
      </p:sp>
    </p:spTree>
    <p:extLst>
      <p:ext uri="{BB962C8B-B14F-4D97-AF65-F5344CB8AC3E}">
        <p14:creationId xmlns:p14="http://schemas.microsoft.com/office/powerpoint/2010/main" val="1903544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GB" dirty="0" smtClean="0"/>
              <a:t>Moon</a:t>
            </a:r>
            <a:r>
              <a:rPr lang="en-GB" baseline="0" dirty="0" smtClean="0"/>
              <a:t> </a:t>
            </a:r>
            <a:r>
              <a:rPr lang="en-GB" baseline="0" dirty="0" err="1" smtClean="0"/>
              <a:t>Dae</a:t>
            </a:r>
            <a:r>
              <a:rPr lang="en-GB" baseline="0" dirty="0" smtClean="0"/>
              <a:t> Sung</a:t>
            </a:r>
          </a:p>
          <a:p>
            <a:r>
              <a:rPr lang="en-GB" baseline="0" dirty="0" smtClean="0"/>
              <a:t>Taekwondo 2004 Olympics Gold medallist</a:t>
            </a:r>
          </a:p>
          <a:p>
            <a:r>
              <a:rPr lang="en-GB" dirty="0" smtClean="0"/>
              <a:t>His doctoral thesis for </a:t>
            </a:r>
            <a:r>
              <a:rPr lang="en-GB" dirty="0" smtClean="0">
                <a:hlinkClick r:id="rId3" tooltip="Kookmin University"/>
              </a:rPr>
              <a:t>Kookmin University</a:t>
            </a:r>
            <a:r>
              <a:rPr lang="en-GB" dirty="0" smtClean="0"/>
              <a:t>, "Effect of Proprioceptive Neuromuscular Facilitation (PNF) on Flexibility and Isokinetic Muscle Strength in Taekwondo Player", came to the attention of the public media in South Korea as a "copy-and-paste" </a:t>
            </a:r>
            <a:r>
              <a:rPr lang="en-GB" dirty="0" smtClean="0">
                <a:hlinkClick r:id="rId4" tooltip="Plagiarism"/>
              </a:rPr>
              <a:t>plagiarism</a:t>
            </a:r>
            <a:r>
              <a:rPr lang="en-GB" dirty="0" smtClean="0"/>
              <a:t>. There are a number of "copy-and-paste" paragraphs in introduction, literature review, and discussion section of the thesis.</a:t>
            </a:r>
          </a:p>
          <a:p>
            <a:r>
              <a:rPr lang="en-GB" dirty="0" smtClean="0"/>
              <a:t>The scandal later affected his rookie political career, but he decided to stay in the ruling party and maintained his innocence.</a:t>
            </a:r>
            <a:r>
              <a:rPr lang="en-GB" baseline="30000" dirty="0" smtClean="0">
                <a:hlinkClick r:id="rId5"/>
              </a:rPr>
              <a:t>[2]</a:t>
            </a:r>
            <a:endParaRPr lang="en-GB" dirty="0" smtClean="0"/>
          </a:p>
          <a:p>
            <a:r>
              <a:rPr lang="en-GB" dirty="0" smtClean="0"/>
              <a:t>In April 2012, the research ethics committee of the </a:t>
            </a:r>
            <a:r>
              <a:rPr lang="en-GB" dirty="0" err="1" smtClean="0"/>
              <a:t>Kookmin</a:t>
            </a:r>
            <a:r>
              <a:rPr lang="en-GB" dirty="0" smtClean="0"/>
              <a:t> University announced: "</a:t>
            </a:r>
            <a:r>
              <a:rPr lang="en-GB" i="1" dirty="0" smtClean="0"/>
              <a:t>The research subject of the doctoral thesis by Moon </a:t>
            </a:r>
            <a:r>
              <a:rPr lang="en-GB" i="1" dirty="0" err="1" smtClean="0"/>
              <a:t>Dae</a:t>
            </a:r>
            <a:r>
              <a:rPr lang="en-GB" i="1" dirty="0" smtClean="0"/>
              <a:t>-sung and part of the purpose of the research of his thesis overlap with those of a doctoral thesis by a person surnamed Kim at </a:t>
            </a:r>
            <a:r>
              <a:rPr lang="en-GB" i="1" dirty="0" smtClean="0">
                <a:hlinkClick r:id="rId6" tooltip="Myongji University"/>
              </a:rPr>
              <a:t>Myongji University</a:t>
            </a:r>
            <a:r>
              <a:rPr lang="en-GB" i="1" dirty="0" smtClean="0"/>
              <a:t>. Not only that but a significant portion of the writing in the introduction, the theoretical background and the arguments in the two theses are so identical that we concluded this goes beyond what is normally permitted by the academic community.</a:t>
            </a:r>
            <a:r>
              <a:rPr lang="en-GB" dirty="0" smtClean="0"/>
              <a:t>"</a:t>
            </a:r>
          </a:p>
          <a:p>
            <a:r>
              <a:rPr lang="en-GB" dirty="0" smtClean="0"/>
              <a:t>Minutes after the school’s announcement, Moon issued a statement to announce his departure from the ruling party.</a:t>
            </a:r>
            <a:r>
              <a:rPr lang="en-GB" baseline="30000" dirty="0" smtClean="0">
                <a:hlinkClick r:id="rId7"/>
              </a:rPr>
              <a:t>[3]</a:t>
            </a:r>
            <a:endParaRPr lang="en-GB" baseline="30000" dirty="0" smtClean="0"/>
          </a:p>
          <a:p>
            <a:r>
              <a:rPr lang="zh-TW" altLang="en-US" sz="1200" b="0" i="0" kern="1200" dirty="0" smtClean="0">
                <a:solidFill>
                  <a:schemeClr val="tx1"/>
                </a:solidFill>
                <a:effectLst/>
                <a:latin typeface="+mn-lt"/>
                <a:ea typeface="+mn-ea"/>
                <a:cs typeface="+mn-cs"/>
              </a:rPr>
              <a:t>韓國時報</a:t>
            </a:r>
            <a:r>
              <a:rPr lang="en-US" altLang="zh-TW" sz="1200" b="0" i="0" kern="1200" dirty="0" smtClean="0">
                <a:solidFill>
                  <a:schemeClr val="tx1"/>
                </a:solidFill>
                <a:effectLst/>
                <a:latin typeface="+mn-lt"/>
                <a:ea typeface="+mn-ea"/>
                <a:cs typeface="+mn-cs"/>
              </a:rPr>
              <a:t>2014/2/28</a:t>
            </a:r>
            <a:r>
              <a:rPr lang="zh-TW" altLang="en-US" sz="1200" b="0" i="0" kern="1200" dirty="0" smtClean="0">
                <a:solidFill>
                  <a:schemeClr val="tx1"/>
                </a:solidFill>
                <a:effectLst/>
                <a:latin typeface="+mn-lt"/>
                <a:ea typeface="+mn-ea"/>
                <a:cs typeface="+mn-cs"/>
              </a:rPr>
              <a:t>報導。韓國國民大學（</a:t>
            </a:r>
            <a:r>
              <a:rPr lang="en-US" altLang="zh-TW" sz="1200" b="0" i="0" kern="1200" dirty="0" err="1" smtClean="0">
                <a:solidFill>
                  <a:schemeClr val="tx1"/>
                </a:solidFill>
                <a:effectLst/>
                <a:latin typeface="+mn-lt"/>
                <a:ea typeface="+mn-ea"/>
                <a:cs typeface="+mn-cs"/>
              </a:rPr>
              <a:t>Kookmin</a:t>
            </a:r>
            <a:r>
              <a:rPr lang="en-US" altLang="zh-TW" sz="1200" b="0" i="0" kern="1200" dirty="0" smtClean="0">
                <a:solidFill>
                  <a:schemeClr val="tx1"/>
                </a:solidFill>
                <a:effectLst/>
                <a:latin typeface="+mn-lt"/>
                <a:ea typeface="+mn-ea"/>
                <a:cs typeface="+mn-cs"/>
              </a:rPr>
              <a:t> University</a:t>
            </a:r>
            <a:r>
              <a:rPr lang="zh-TW" altLang="en-US" sz="1200" b="0" i="0" kern="1200" dirty="0" smtClean="0">
                <a:solidFill>
                  <a:schemeClr val="tx1"/>
                </a:solidFill>
                <a:effectLst/>
                <a:latin typeface="+mn-lt"/>
                <a:ea typeface="+mn-ea"/>
                <a:cs typeface="+mn-cs"/>
              </a:rPr>
              <a:t>）確認，韓國籍國際奧會（</a:t>
            </a:r>
            <a:r>
              <a:rPr lang="en-US" altLang="zh-TW" sz="1200" b="0" i="0" kern="1200" dirty="0" smtClean="0">
                <a:solidFill>
                  <a:schemeClr val="tx1"/>
                </a:solidFill>
                <a:effectLst/>
                <a:latin typeface="+mn-lt"/>
                <a:ea typeface="+mn-ea"/>
                <a:cs typeface="+mn-cs"/>
              </a:rPr>
              <a:t>IOC</a:t>
            </a:r>
            <a:r>
              <a:rPr lang="zh-TW" altLang="en-US" sz="1200" b="0" i="0" kern="1200" dirty="0" smtClean="0">
                <a:solidFill>
                  <a:schemeClr val="tx1"/>
                </a:solidFill>
                <a:effectLst/>
                <a:latin typeface="+mn-lt"/>
                <a:ea typeface="+mn-ea"/>
                <a:cs typeface="+mn-cs"/>
              </a:rPr>
              <a:t>）運動員委員兼立法者</a:t>
            </a:r>
            <a:r>
              <a:rPr lang="en-US" altLang="zh-TW" sz="1200" b="0" i="0" kern="1200" dirty="0" smtClean="0">
                <a:solidFill>
                  <a:schemeClr val="tx1"/>
                </a:solidFill>
                <a:effectLst/>
                <a:latin typeface="+mn-lt"/>
                <a:ea typeface="+mn-ea"/>
                <a:cs typeface="+mn-cs"/>
              </a:rPr>
              <a:t>-</a:t>
            </a:r>
            <a:r>
              <a:rPr lang="zh-TW" altLang="en-US" sz="1200" b="0" i="0" kern="1200" dirty="0" smtClean="0">
                <a:solidFill>
                  <a:schemeClr val="tx1"/>
                </a:solidFill>
                <a:effectLst/>
                <a:latin typeface="+mn-lt"/>
                <a:ea typeface="+mn-ea"/>
                <a:cs typeface="+mn-cs"/>
              </a:rPr>
              <a:t>文大成（</a:t>
            </a:r>
            <a:r>
              <a:rPr lang="en-US" altLang="zh-TW" sz="1200" b="0" i="0" kern="1200" dirty="0" smtClean="0">
                <a:solidFill>
                  <a:schemeClr val="tx1"/>
                </a:solidFill>
                <a:effectLst/>
                <a:latin typeface="+mn-lt"/>
                <a:ea typeface="+mn-ea"/>
                <a:cs typeface="+mn-cs"/>
              </a:rPr>
              <a:t>Moon </a:t>
            </a:r>
            <a:r>
              <a:rPr lang="en-US" altLang="zh-TW" sz="1200" b="0" i="0" kern="1200" dirty="0" err="1" smtClean="0">
                <a:solidFill>
                  <a:schemeClr val="tx1"/>
                </a:solidFill>
                <a:effectLst/>
                <a:latin typeface="+mn-lt"/>
                <a:ea typeface="+mn-ea"/>
                <a:cs typeface="+mn-cs"/>
              </a:rPr>
              <a:t>Dae</a:t>
            </a:r>
            <a:r>
              <a:rPr lang="en-US" altLang="zh-TW" sz="1200" b="0" i="0" kern="1200" dirty="0" smtClean="0">
                <a:solidFill>
                  <a:schemeClr val="tx1"/>
                </a:solidFill>
                <a:effectLst/>
                <a:latin typeface="+mn-lt"/>
                <a:ea typeface="+mn-ea"/>
                <a:cs typeface="+mn-cs"/>
              </a:rPr>
              <a:t>-sung</a:t>
            </a:r>
            <a:r>
              <a:rPr lang="zh-TW" altLang="en-US" sz="1200" b="0" i="0" kern="1200" dirty="0" smtClean="0">
                <a:solidFill>
                  <a:schemeClr val="tx1"/>
                </a:solidFill>
                <a:effectLst/>
                <a:latin typeface="+mn-lt"/>
                <a:ea typeface="+mn-ea"/>
                <a:cs typeface="+mn-cs"/>
              </a:rPr>
              <a:t>）的博士論文「本體感覺神經誘發術（</a:t>
            </a:r>
            <a:r>
              <a:rPr lang="en-US" altLang="zh-TW" sz="1200" b="0" i="0" kern="1200" dirty="0" smtClean="0">
                <a:solidFill>
                  <a:schemeClr val="tx1"/>
                </a:solidFill>
                <a:effectLst/>
                <a:latin typeface="+mn-lt"/>
                <a:ea typeface="+mn-ea"/>
                <a:cs typeface="+mn-cs"/>
              </a:rPr>
              <a:t>PNF</a:t>
            </a:r>
            <a:r>
              <a:rPr lang="zh-TW" altLang="en-US" sz="1200" b="0" i="0" kern="1200" dirty="0" smtClean="0">
                <a:solidFill>
                  <a:schemeClr val="tx1"/>
                </a:solidFill>
                <a:effectLst/>
                <a:latin typeface="+mn-lt"/>
                <a:ea typeface="+mn-ea"/>
                <a:cs typeface="+mn-cs"/>
              </a:rPr>
              <a:t>）對跆拳道練習的靈活與等速肌力影響」，構成嚴重抄襲行為。這將促使</a:t>
            </a:r>
            <a:r>
              <a:rPr lang="en-US" altLang="zh-TW" sz="1200" b="0" i="0" kern="1200" dirty="0" smtClean="0">
                <a:solidFill>
                  <a:schemeClr val="tx1"/>
                </a:solidFill>
                <a:effectLst/>
                <a:latin typeface="+mn-lt"/>
                <a:ea typeface="+mn-ea"/>
                <a:cs typeface="+mn-cs"/>
              </a:rPr>
              <a:t>IOC</a:t>
            </a:r>
            <a:r>
              <a:rPr lang="zh-TW" altLang="en-US" sz="1200" b="0" i="0" kern="1200" dirty="0" smtClean="0">
                <a:solidFill>
                  <a:schemeClr val="tx1"/>
                </a:solidFill>
                <a:effectLst/>
                <a:latin typeface="+mn-lt"/>
                <a:ea typeface="+mn-ea"/>
                <a:cs typeface="+mn-cs"/>
              </a:rPr>
              <a:t>道德小組恢復調查作業，可能因此取消文大成委員資格。國民大學也預計將進行懲處，取消他的博士資格。韓國民主黨發言人表示，文大成的剽竊讓韓國運動外交史留下污點，要求他下台負責，並表示這會影響金妍兒、張美蘭等有意進入</a:t>
            </a:r>
            <a:r>
              <a:rPr lang="en-US" altLang="zh-TW" sz="1200" b="0" i="0" kern="1200" dirty="0" smtClean="0">
                <a:solidFill>
                  <a:schemeClr val="tx1"/>
                </a:solidFill>
                <a:effectLst/>
                <a:latin typeface="+mn-lt"/>
                <a:ea typeface="+mn-ea"/>
                <a:cs typeface="+mn-cs"/>
              </a:rPr>
              <a:t>IOC</a:t>
            </a:r>
            <a:r>
              <a:rPr lang="zh-TW" altLang="en-US" sz="1200" b="0" i="0" kern="1200" dirty="0" smtClean="0">
                <a:solidFill>
                  <a:schemeClr val="tx1"/>
                </a:solidFill>
                <a:effectLst/>
                <a:latin typeface="+mn-lt"/>
                <a:ea typeface="+mn-ea"/>
                <a:cs typeface="+mn-cs"/>
              </a:rPr>
              <a:t>的韓國選手。</a:t>
            </a:r>
            <a:r>
              <a:rPr lang="en-US" altLang="zh-TW" sz="1200" b="0" i="0" kern="1200" dirty="0" smtClean="0">
                <a:solidFill>
                  <a:schemeClr val="tx1"/>
                </a:solidFill>
                <a:effectLst/>
                <a:latin typeface="+mn-lt"/>
                <a:ea typeface="+mn-ea"/>
                <a:cs typeface="+mn-cs"/>
              </a:rPr>
              <a:t>2012</a:t>
            </a:r>
            <a:r>
              <a:rPr lang="zh-TW" altLang="en-US" sz="1200" b="0" i="0" kern="1200" dirty="0" smtClean="0">
                <a:solidFill>
                  <a:schemeClr val="tx1"/>
                </a:solidFill>
                <a:effectLst/>
                <a:latin typeface="+mn-lt"/>
                <a:ea typeface="+mn-ea"/>
                <a:cs typeface="+mn-cs"/>
              </a:rPr>
              <a:t>年匈牙利國家奧會主席施密特（</a:t>
            </a:r>
            <a:r>
              <a:rPr lang="en-US" altLang="zh-TW" sz="1200" b="0" i="0" kern="1200" dirty="0" smtClean="0">
                <a:solidFill>
                  <a:schemeClr val="tx1"/>
                </a:solidFill>
                <a:effectLst/>
                <a:latin typeface="+mn-lt"/>
                <a:ea typeface="+mn-ea"/>
                <a:cs typeface="+mn-cs"/>
              </a:rPr>
              <a:t>Pal Schmitt</a:t>
            </a:r>
            <a:r>
              <a:rPr lang="zh-TW" altLang="en-US" sz="1200" b="0" i="0" kern="1200" dirty="0" smtClean="0">
                <a:solidFill>
                  <a:schemeClr val="tx1"/>
                </a:solidFill>
                <a:effectLst/>
                <a:latin typeface="+mn-lt"/>
                <a:ea typeface="+mn-ea"/>
                <a:cs typeface="+mn-cs"/>
              </a:rPr>
              <a:t>）也是因論文抄襲醜聞，遭</a:t>
            </a:r>
            <a:r>
              <a:rPr lang="en-US" altLang="zh-TW" sz="1200" b="0" i="0" kern="1200" dirty="0" smtClean="0">
                <a:solidFill>
                  <a:schemeClr val="tx1"/>
                </a:solidFill>
                <a:effectLst/>
                <a:latin typeface="+mn-lt"/>
                <a:ea typeface="+mn-ea"/>
                <a:cs typeface="+mn-cs"/>
              </a:rPr>
              <a:t>IOC</a:t>
            </a:r>
            <a:r>
              <a:rPr lang="zh-TW" altLang="en-US" sz="1200" b="0" i="0" kern="1200" dirty="0" smtClean="0">
                <a:solidFill>
                  <a:schemeClr val="tx1"/>
                </a:solidFill>
                <a:effectLst/>
                <a:latin typeface="+mn-lt"/>
                <a:ea typeface="+mn-ea"/>
                <a:cs typeface="+mn-cs"/>
              </a:rPr>
              <a:t>道德委員會斥責而下台。</a:t>
            </a:r>
            <a:endParaRPr lang="en-GB" dirty="0" smtClean="0"/>
          </a:p>
          <a:p>
            <a:endParaRPr lang="en-GB" dirty="0"/>
          </a:p>
        </p:txBody>
      </p:sp>
      <p:sp>
        <p:nvSpPr>
          <p:cNvPr id="4" name="Slide Number Placeholder 3"/>
          <p:cNvSpPr>
            <a:spLocks noGrp="1"/>
          </p:cNvSpPr>
          <p:nvPr>
            <p:ph type="sldNum" sz="quarter" idx="10"/>
          </p:nvPr>
        </p:nvSpPr>
        <p:spPr/>
        <p:txBody>
          <a:bodyPr/>
          <a:lstStyle/>
          <a:p>
            <a:fld id="{B1E4AFCA-0D37-44A3-82E6-412C7E5EEB77}" type="slidenum">
              <a:rPr lang="en-GB" smtClean="0"/>
              <a:pPr/>
              <a:t>7</a:t>
            </a:fld>
            <a:endParaRPr lang="en-GB"/>
          </a:p>
        </p:txBody>
      </p:sp>
    </p:spTree>
    <p:extLst>
      <p:ext uri="{BB962C8B-B14F-4D97-AF65-F5344CB8AC3E}">
        <p14:creationId xmlns:p14="http://schemas.microsoft.com/office/powerpoint/2010/main" val="37139425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726493F-5345-449E-B495-974E0445A074}" type="slidenum">
              <a:rPr lang="zh-TW" altLang="en-US" smtClean="0"/>
              <a:t>9</a:t>
            </a:fld>
            <a:endParaRPr lang="zh-TW" altLang="en-US"/>
          </a:p>
        </p:txBody>
      </p:sp>
    </p:spTree>
    <p:extLst>
      <p:ext uri="{BB962C8B-B14F-4D97-AF65-F5344CB8AC3E}">
        <p14:creationId xmlns:p14="http://schemas.microsoft.com/office/powerpoint/2010/main" val="842980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smtClean="0"/>
          </a:p>
        </p:txBody>
      </p:sp>
      <p:sp>
        <p:nvSpPr>
          <p:cNvPr id="1331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DA12864B-FDD4-4765-8FFB-A155E726ADB6}" type="slidenum">
              <a:rPr lang="zh-TW" altLang="en-US" sz="1200" smtClean="0"/>
              <a:pPr/>
              <a:t>11</a:t>
            </a:fld>
            <a:endParaRPr lang="en-US" altLang="zh-TW" sz="1200" smtClean="0"/>
          </a:p>
        </p:txBody>
      </p:sp>
    </p:spTree>
    <p:extLst>
      <p:ext uri="{BB962C8B-B14F-4D97-AF65-F5344CB8AC3E}">
        <p14:creationId xmlns:p14="http://schemas.microsoft.com/office/powerpoint/2010/main" val="863430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726493F-5345-449E-B495-974E0445A074}" type="slidenum">
              <a:rPr lang="zh-TW" altLang="en-US" smtClean="0"/>
              <a:t>13</a:t>
            </a:fld>
            <a:endParaRPr lang="zh-TW" altLang="en-US"/>
          </a:p>
        </p:txBody>
      </p:sp>
    </p:spTree>
    <p:extLst>
      <p:ext uri="{BB962C8B-B14F-4D97-AF65-F5344CB8AC3E}">
        <p14:creationId xmlns:p14="http://schemas.microsoft.com/office/powerpoint/2010/main" val="3691092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726493F-5345-449E-B495-974E0445A074}" type="slidenum">
              <a:rPr lang="zh-TW" altLang="en-US" smtClean="0"/>
              <a:t>15</a:t>
            </a:fld>
            <a:endParaRPr lang="zh-TW" altLang="en-US"/>
          </a:p>
        </p:txBody>
      </p:sp>
    </p:spTree>
    <p:extLst>
      <p:ext uri="{BB962C8B-B14F-4D97-AF65-F5344CB8AC3E}">
        <p14:creationId xmlns:p14="http://schemas.microsoft.com/office/powerpoint/2010/main" val="20514495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smtClean="0"/>
              <a:t>2015.July</a:t>
            </a:r>
            <a:r>
              <a:rPr lang="zh-TW" altLang="en-US" dirty="0" smtClean="0"/>
              <a:t> 師大和</a:t>
            </a:r>
            <a:r>
              <a:rPr lang="en-US" altLang="zh-TW" dirty="0" err="1" smtClean="0"/>
              <a:t>Turnitin</a:t>
            </a:r>
            <a:r>
              <a:rPr lang="zh-TW" altLang="en-US" dirty="0" smtClean="0"/>
              <a:t>簽約完畢</a:t>
            </a:r>
            <a:r>
              <a:rPr lang="en-US" altLang="zh-TW" dirty="0" smtClean="0"/>
              <a:t>,</a:t>
            </a:r>
            <a:r>
              <a:rPr lang="zh-TW" altLang="en-US" dirty="0" smtClean="0"/>
              <a:t>預計會收錄師大各系所</a:t>
            </a:r>
            <a:r>
              <a:rPr lang="en-US" altLang="zh-TW" dirty="0" smtClean="0"/>
              <a:t>24</a:t>
            </a:r>
            <a:r>
              <a:rPr lang="zh-TW" altLang="en-US" dirty="0" smtClean="0"/>
              <a:t>種出版品</a:t>
            </a:r>
            <a:endParaRPr lang="zh-TW" altLang="en-US" dirty="0"/>
          </a:p>
        </p:txBody>
      </p:sp>
      <p:sp>
        <p:nvSpPr>
          <p:cNvPr id="4" name="投影片編號版面配置區 3"/>
          <p:cNvSpPr>
            <a:spLocks noGrp="1"/>
          </p:cNvSpPr>
          <p:nvPr>
            <p:ph type="sldNum" sz="quarter" idx="10"/>
          </p:nvPr>
        </p:nvSpPr>
        <p:spPr/>
        <p:txBody>
          <a:bodyPr/>
          <a:lstStyle/>
          <a:p>
            <a:fld id="{4726493F-5345-449E-B495-974E0445A074}" type="slidenum">
              <a:rPr lang="zh-TW" altLang="en-US" smtClean="0"/>
              <a:t>16</a:t>
            </a:fld>
            <a:endParaRPr lang="zh-TW" altLang="en-US"/>
          </a:p>
        </p:txBody>
      </p:sp>
    </p:spTree>
    <p:extLst>
      <p:ext uri="{BB962C8B-B14F-4D97-AF65-F5344CB8AC3E}">
        <p14:creationId xmlns:p14="http://schemas.microsoft.com/office/powerpoint/2010/main" val="8992765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726493F-5345-449E-B495-974E0445A074}" type="slidenum">
              <a:rPr lang="zh-TW" altLang="en-US" smtClean="0"/>
              <a:t>17</a:t>
            </a:fld>
            <a:endParaRPr lang="zh-TW" altLang="en-US"/>
          </a:p>
        </p:txBody>
      </p:sp>
    </p:spTree>
    <p:extLst>
      <p:ext uri="{BB962C8B-B14F-4D97-AF65-F5344CB8AC3E}">
        <p14:creationId xmlns:p14="http://schemas.microsoft.com/office/powerpoint/2010/main" val="36087435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9" name="圖片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BD28854F-5C6B-421C-915A-33EAAEBA4C21}" type="datetimeFigureOut">
              <a:rPr lang="zh-TW" altLang="en-US" smtClean="0"/>
              <a:t>2015/11/18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487F347-17DF-42F2-ADB9-E3880E6D34D6}" type="slidenum">
              <a:rPr lang="zh-TW" altLang="en-US" smtClean="0"/>
              <a:t>‹#›</a:t>
            </a:fld>
            <a:endParaRPr lang="zh-TW" altLang="en-US"/>
          </a:p>
        </p:txBody>
      </p:sp>
    </p:spTree>
    <p:extLst>
      <p:ext uri="{BB962C8B-B14F-4D97-AF65-F5344CB8AC3E}">
        <p14:creationId xmlns:p14="http://schemas.microsoft.com/office/powerpoint/2010/main" val="67167416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BD28854F-5C6B-421C-915A-33EAAEBA4C21}" type="datetimeFigureOut">
              <a:rPr lang="zh-TW" altLang="en-US" smtClean="0"/>
              <a:t>2015/11/18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487F347-17DF-42F2-ADB9-E3880E6D34D6}" type="slidenum">
              <a:rPr lang="zh-TW" altLang="en-US" smtClean="0"/>
              <a:t>‹#›</a:t>
            </a:fld>
            <a:endParaRPr lang="zh-TW" altLang="en-US"/>
          </a:p>
        </p:txBody>
      </p:sp>
    </p:spTree>
    <p:extLst>
      <p:ext uri="{BB962C8B-B14F-4D97-AF65-F5344CB8AC3E}">
        <p14:creationId xmlns:p14="http://schemas.microsoft.com/office/powerpoint/2010/main" val="11054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BD28854F-5C6B-421C-915A-33EAAEBA4C21}" type="datetimeFigureOut">
              <a:rPr lang="zh-TW" altLang="en-US" smtClean="0"/>
              <a:t>2015/11/18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487F347-17DF-42F2-ADB9-E3880E6D34D6}" type="slidenum">
              <a:rPr lang="zh-TW" altLang="en-US" smtClean="0"/>
              <a:t>‹#›</a:t>
            </a:fld>
            <a:endParaRPr lang="zh-TW" altLang="en-US"/>
          </a:p>
        </p:txBody>
      </p:sp>
    </p:spTree>
    <p:extLst>
      <p:ext uri="{BB962C8B-B14F-4D97-AF65-F5344CB8AC3E}">
        <p14:creationId xmlns:p14="http://schemas.microsoft.com/office/powerpoint/2010/main" val="2676974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pic>
        <p:nvPicPr>
          <p:cNvPr id="8" name="圖片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BD28854F-5C6B-421C-915A-33EAAEBA4C21}" type="datetimeFigureOut">
              <a:rPr lang="zh-TW" altLang="en-US" smtClean="0"/>
              <a:t>2015/11/18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487F347-17DF-42F2-ADB9-E3880E6D34D6}" type="slidenum">
              <a:rPr lang="zh-TW" altLang="en-US" smtClean="0"/>
              <a:t>‹#›</a:t>
            </a:fld>
            <a:endParaRPr lang="zh-TW" altLang="en-US"/>
          </a:p>
        </p:txBody>
      </p:sp>
    </p:spTree>
    <p:extLst>
      <p:ext uri="{BB962C8B-B14F-4D97-AF65-F5344CB8AC3E}">
        <p14:creationId xmlns:p14="http://schemas.microsoft.com/office/powerpoint/2010/main" val="3853865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BD28854F-5C6B-421C-915A-33EAAEBA4C21}" type="datetimeFigureOut">
              <a:rPr lang="zh-TW" altLang="en-US" smtClean="0"/>
              <a:t>2015/11/18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487F347-17DF-42F2-ADB9-E3880E6D34D6}" type="slidenum">
              <a:rPr lang="zh-TW" altLang="en-US" smtClean="0"/>
              <a:t>‹#›</a:t>
            </a:fld>
            <a:endParaRPr lang="zh-TW" altLang="en-US"/>
          </a:p>
        </p:txBody>
      </p:sp>
    </p:spTree>
    <p:extLst>
      <p:ext uri="{BB962C8B-B14F-4D97-AF65-F5344CB8AC3E}">
        <p14:creationId xmlns:p14="http://schemas.microsoft.com/office/powerpoint/2010/main" val="3696869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BD28854F-5C6B-421C-915A-33EAAEBA4C21}" type="datetimeFigureOut">
              <a:rPr lang="zh-TW" altLang="en-US" smtClean="0"/>
              <a:t>2015/11/18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487F347-17DF-42F2-ADB9-E3880E6D34D6}" type="slidenum">
              <a:rPr lang="zh-TW" altLang="en-US" smtClean="0"/>
              <a:t>‹#›</a:t>
            </a:fld>
            <a:endParaRPr lang="zh-TW" altLang="en-US"/>
          </a:p>
        </p:txBody>
      </p:sp>
    </p:spTree>
    <p:extLst>
      <p:ext uri="{BB962C8B-B14F-4D97-AF65-F5344CB8AC3E}">
        <p14:creationId xmlns:p14="http://schemas.microsoft.com/office/powerpoint/2010/main" val="1955338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BD28854F-5C6B-421C-915A-33EAAEBA4C21}" type="datetimeFigureOut">
              <a:rPr lang="zh-TW" altLang="en-US" smtClean="0"/>
              <a:t>2015/11/18</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B487F347-17DF-42F2-ADB9-E3880E6D34D6}" type="slidenum">
              <a:rPr lang="zh-TW" altLang="en-US" smtClean="0"/>
              <a:t>‹#›</a:t>
            </a:fld>
            <a:endParaRPr lang="zh-TW" altLang="en-US"/>
          </a:p>
        </p:txBody>
      </p:sp>
    </p:spTree>
    <p:extLst>
      <p:ext uri="{BB962C8B-B14F-4D97-AF65-F5344CB8AC3E}">
        <p14:creationId xmlns:p14="http://schemas.microsoft.com/office/powerpoint/2010/main" val="3616265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BD28854F-5C6B-421C-915A-33EAAEBA4C21}" type="datetimeFigureOut">
              <a:rPr lang="zh-TW" altLang="en-US" smtClean="0"/>
              <a:t>2015/11/18</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B487F347-17DF-42F2-ADB9-E3880E6D34D6}" type="slidenum">
              <a:rPr lang="zh-TW" altLang="en-US" smtClean="0"/>
              <a:t>‹#›</a:t>
            </a:fld>
            <a:endParaRPr lang="zh-TW" altLang="en-US"/>
          </a:p>
        </p:txBody>
      </p:sp>
    </p:spTree>
    <p:extLst>
      <p:ext uri="{BB962C8B-B14F-4D97-AF65-F5344CB8AC3E}">
        <p14:creationId xmlns:p14="http://schemas.microsoft.com/office/powerpoint/2010/main" val="2816791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BD28854F-5C6B-421C-915A-33EAAEBA4C21}" type="datetimeFigureOut">
              <a:rPr lang="zh-TW" altLang="en-US" smtClean="0"/>
              <a:t>2015/11/18</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B487F347-17DF-42F2-ADB9-E3880E6D34D6}" type="slidenum">
              <a:rPr lang="zh-TW" altLang="en-US" smtClean="0"/>
              <a:t>‹#›</a:t>
            </a:fld>
            <a:endParaRPr lang="zh-TW" altLang="en-US"/>
          </a:p>
        </p:txBody>
      </p:sp>
    </p:spTree>
    <p:extLst>
      <p:ext uri="{BB962C8B-B14F-4D97-AF65-F5344CB8AC3E}">
        <p14:creationId xmlns:p14="http://schemas.microsoft.com/office/powerpoint/2010/main" val="280256754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BD28854F-5C6B-421C-915A-33EAAEBA4C21}" type="datetimeFigureOut">
              <a:rPr lang="zh-TW" altLang="en-US" smtClean="0"/>
              <a:t>2015/11/18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487F347-17DF-42F2-ADB9-E3880E6D34D6}" type="slidenum">
              <a:rPr lang="zh-TW" altLang="en-US" smtClean="0"/>
              <a:t>‹#›</a:t>
            </a:fld>
            <a:endParaRPr lang="zh-TW" altLang="en-US"/>
          </a:p>
        </p:txBody>
      </p:sp>
    </p:spTree>
    <p:extLst>
      <p:ext uri="{BB962C8B-B14F-4D97-AF65-F5344CB8AC3E}">
        <p14:creationId xmlns:p14="http://schemas.microsoft.com/office/powerpoint/2010/main" val="30102373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BD28854F-5C6B-421C-915A-33EAAEBA4C21}" type="datetimeFigureOut">
              <a:rPr lang="zh-TW" altLang="en-US" smtClean="0"/>
              <a:t>2015/11/18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487F347-17DF-42F2-ADB9-E3880E6D34D6}" type="slidenum">
              <a:rPr lang="zh-TW" altLang="en-US" smtClean="0"/>
              <a:t>‹#›</a:t>
            </a:fld>
            <a:endParaRPr lang="zh-TW" altLang="en-US"/>
          </a:p>
        </p:txBody>
      </p:sp>
    </p:spTree>
    <p:extLst>
      <p:ext uri="{BB962C8B-B14F-4D97-AF65-F5344CB8AC3E}">
        <p14:creationId xmlns:p14="http://schemas.microsoft.com/office/powerpoint/2010/main" val="16745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28854F-5C6B-421C-915A-33EAAEBA4C21}" type="datetimeFigureOut">
              <a:rPr lang="zh-TW" altLang="en-US" smtClean="0"/>
              <a:t>2015/11/18</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87F347-17DF-42F2-ADB9-E3880E6D34D6}" type="slidenum">
              <a:rPr lang="zh-TW" altLang="en-US" smtClean="0"/>
              <a:t>‹#›</a:t>
            </a:fld>
            <a:endParaRPr lang="zh-TW" altLang="en-US"/>
          </a:p>
        </p:txBody>
      </p:sp>
    </p:spTree>
    <p:extLst>
      <p:ext uri="{BB962C8B-B14F-4D97-AF65-F5344CB8AC3E}">
        <p14:creationId xmlns:p14="http://schemas.microsoft.com/office/powerpoint/2010/main" val="13331778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www.ithenticate.com/" TargetMode="External"/><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7.png"/></Relationships>
</file>

<file path=ppt/slides/_rels/slide14.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image" Target="../media/image28.png"/><Relationship Id="rId7" Type="http://schemas.openxmlformats.org/officeDocument/2006/relationships/image" Target="../media/image30.png"/><Relationship Id="rId2" Type="http://schemas.openxmlformats.org/officeDocument/2006/relationships/hyperlink" Target="http://www.ebscohost.com/" TargetMode="External"/><Relationship Id="rId1" Type="http://schemas.openxmlformats.org/officeDocument/2006/relationships/slideLayout" Target="../slideLayouts/slideLayout2.xml"/><Relationship Id="rId6" Type="http://schemas.openxmlformats.org/officeDocument/2006/relationships/hyperlink" Target="http://www.wiley.com/wiley-blackwell" TargetMode="External"/><Relationship Id="rId5" Type="http://schemas.openxmlformats.org/officeDocument/2006/relationships/image" Target="../media/image29.png"/><Relationship Id="rId10" Type="http://schemas.openxmlformats.org/officeDocument/2006/relationships/image" Target="../media/image33.emf"/><Relationship Id="rId4" Type="http://schemas.openxmlformats.org/officeDocument/2006/relationships/hyperlink" Target="http://www.nature.com/" TargetMode="External"/><Relationship Id="rId9" Type="http://schemas.openxmlformats.org/officeDocument/2006/relationships/image" Target="../media/image32.emf"/></Relationships>
</file>

<file path=ppt/slides/_rels/slide15.xml.rels><?xml version="1.0" encoding="UTF-8" standalone="yes"?>
<Relationships xmlns="http://schemas.openxmlformats.org/package/2006/relationships"><Relationship Id="rId3" Type="http://schemas.openxmlformats.org/officeDocument/2006/relationships/hyperlink" Target="http://www.ithenticate.com/content"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ithenticate.com/" TargetMode="External"/><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hyperlink" Target="http://www.plagiarism.org/plagiarism-101/types-of-plagiarism" TargetMode="External"/><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3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66.emf"/><Relationship Id="rId5" Type="http://schemas.openxmlformats.org/officeDocument/2006/relationships/image" Target="../media/image65.png"/><Relationship Id="rId4" Type="http://schemas.openxmlformats.org/officeDocument/2006/relationships/image" Target="../media/image64.emf"/></Relationships>
</file>

<file path=ppt/slides/_rels/slide3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hyperlink" Target="http://res.heraldm.com/content/image/2012/12/19/20121219000334_0.jpg" TargetMode="Externa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www.turnitin.com/en_int/about-us/press-releases/global-plagiarism-prevention"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2638696"/>
            <a:ext cx="9144000" cy="2199311"/>
          </a:xfrm>
        </p:spPr>
        <p:txBody>
          <a:bodyPr>
            <a:normAutofit fontScale="90000"/>
          </a:bodyPr>
          <a:lstStyle/>
          <a:p>
            <a:r>
              <a:rPr lang="zh-TW" altLang="en-US" b="1" dirty="0" smtClean="0">
                <a:latin typeface="Arial Unicode MS" panose="020B0604020202020204" pitchFamily="34" charset="-120"/>
                <a:ea typeface="Arial Unicode MS" panose="020B0604020202020204" pitchFamily="34" charset="-120"/>
                <a:cs typeface="Arial Unicode MS" panose="020B0604020202020204" pitchFamily="34" charset="-120"/>
              </a:rPr>
              <a:t>論文原創性比對資料庫</a:t>
            </a:r>
            <a:r>
              <a:rPr lang="en-US" altLang="zh-TW" b="1" dirty="0" smtClean="0">
                <a:latin typeface="Arial Unicode MS" panose="020B0604020202020204" pitchFamily="34" charset="-120"/>
                <a:ea typeface="Arial Unicode MS" panose="020B0604020202020204" pitchFamily="34" charset="-120"/>
                <a:cs typeface="Arial Unicode MS" panose="020B0604020202020204" pitchFamily="34" charset="-120"/>
              </a:rPr>
              <a:t/>
            </a:r>
            <a:br>
              <a:rPr lang="en-US" altLang="zh-TW" b="1" dirty="0" smtClean="0">
                <a:latin typeface="Arial Unicode MS" panose="020B0604020202020204" pitchFamily="34" charset="-120"/>
                <a:ea typeface="Arial Unicode MS" panose="020B0604020202020204" pitchFamily="34" charset="-120"/>
                <a:cs typeface="Arial Unicode MS" panose="020B0604020202020204" pitchFamily="34" charset="-120"/>
              </a:rPr>
            </a:br>
            <a:r>
              <a:rPr lang="en-US" altLang="zh-TW" b="1" dirty="0" smtClean="0">
                <a:latin typeface="+mj-ea"/>
              </a:rPr>
              <a:t/>
            </a:r>
            <a:br>
              <a:rPr lang="en-US" altLang="zh-TW" b="1" dirty="0" smtClean="0">
                <a:latin typeface="+mj-ea"/>
              </a:rPr>
            </a:br>
            <a:endParaRPr lang="zh-TW" altLang="en-US" b="1" dirty="0">
              <a:latin typeface="+mj-ea"/>
            </a:endParaRPr>
          </a:p>
        </p:txBody>
      </p:sp>
      <p:sp>
        <p:nvSpPr>
          <p:cNvPr id="3" name="副標題 2"/>
          <p:cNvSpPr>
            <a:spLocks noGrp="1"/>
          </p:cNvSpPr>
          <p:nvPr>
            <p:ph type="subTitle" idx="1"/>
          </p:nvPr>
        </p:nvSpPr>
        <p:spPr>
          <a:xfrm>
            <a:off x="3643929" y="4238401"/>
            <a:ext cx="5575021" cy="925412"/>
          </a:xfrm>
          <a:solidFill>
            <a:schemeClr val="accent1">
              <a:lumMod val="20000"/>
              <a:lumOff val="80000"/>
            </a:schemeClr>
          </a:solidFill>
          <a:effectLst>
            <a:softEdge rad="127000"/>
          </a:effectLst>
        </p:spPr>
        <p:txBody>
          <a:bodyPr>
            <a:noAutofit/>
          </a:bodyPr>
          <a:lstStyle/>
          <a:p>
            <a:r>
              <a:rPr lang="zh-TW" altLang="en-US" sz="3200" dirty="0" smtClean="0">
                <a:solidFill>
                  <a:schemeClr val="accent2">
                    <a:lumMod val="75000"/>
                  </a:schemeClr>
                </a:solidFill>
              </a:rPr>
              <a:t>籃凱騰</a:t>
            </a:r>
            <a:r>
              <a:rPr lang="en-US" altLang="zh-TW" sz="3200" dirty="0" smtClean="0">
                <a:solidFill>
                  <a:schemeClr val="accent2">
                    <a:lumMod val="75000"/>
                  </a:schemeClr>
                </a:solidFill>
              </a:rPr>
              <a:t> </a:t>
            </a:r>
          </a:p>
          <a:p>
            <a:r>
              <a:rPr lang="en-US" altLang="zh-TW" sz="3200" dirty="0" smtClean="0">
                <a:solidFill>
                  <a:schemeClr val="accent2">
                    <a:lumMod val="75000"/>
                  </a:schemeClr>
                </a:solidFill>
              </a:rPr>
              <a:t>Kaiteng.lan@igrouptaiwan.com</a:t>
            </a:r>
          </a:p>
          <a:p>
            <a:r>
              <a:rPr lang="zh-TW" altLang="en-US" sz="3200" b="1" dirty="0" smtClean="0">
                <a:solidFill>
                  <a:schemeClr val="accent1">
                    <a:lumMod val="75000"/>
                  </a:schemeClr>
                </a:solidFill>
              </a:rPr>
              <a:t>智泉國際事業有限公司</a:t>
            </a:r>
            <a:endParaRPr lang="en-US" altLang="zh-TW" sz="3200" b="1" dirty="0" smtClean="0">
              <a:solidFill>
                <a:schemeClr val="accent1">
                  <a:lumMod val="75000"/>
                </a:schemeClr>
              </a:solidFill>
            </a:endParaRPr>
          </a:p>
          <a:p>
            <a:r>
              <a:rPr lang="en-US" altLang="zh-TW" sz="3200" b="1" dirty="0" smtClean="0">
                <a:solidFill>
                  <a:schemeClr val="accent1">
                    <a:lumMod val="75000"/>
                  </a:schemeClr>
                </a:solidFill>
              </a:rPr>
              <a:t>(iGroup Taiwan)</a:t>
            </a:r>
          </a:p>
          <a:p>
            <a:endParaRPr lang="zh-TW" altLang="en-US" sz="3200" b="1" dirty="0">
              <a:solidFill>
                <a:schemeClr val="accent1">
                  <a:lumMod val="75000"/>
                </a:schemeClr>
              </a:solidFill>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68618" y="1086921"/>
            <a:ext cx="6758609" cy="1026604"/>
          </a:xfrm>
          <a:prstGeom prst="rect">
            <a:avLst/>
          </a:prstGeom>
          <a:noFill/>
          <a:ln>
            <a:noFill/>
          </a:ln>
          <a:effectLst>
            <a:softEdge rad="1270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794089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pPr>
              <a:defRPr/>
            </a:pPr>
            <a:fld id="{3F05C639-1DDB-4573-954F-A6C0A1E35D57}" type="slidenum">
              <a:rPr lang="zh-TW" altLang="en-US" smtClean="0"/>
              <a:pPr>
                <a:defRPr/>
              </a:pPr>
              <a:t>10</a:t>
            </a:fld>
            <a:endParaRPr lang="en-US" altLang="zh-TW"/>
          </a:p>
        </p:txBody>
      </p:sp>
      <p:pic>
        <p:nvPicPr>
          <p:cNvPr id="5" name="圖片 4"/>
          <p:cNvPicPr>
            <a:picLocks noChangeAspect="1"/>
          </p:cNvPicPr>
          <p:nvPr/>
        </p:nvPicPr>
        <p:blipFill>
          <a:blip r:embed="rId2"/>
          <a:stretch>
            <a:fillRect/>
          </a:stretch>
        </p:blipFill>
        <p:spPr>
          <a:xfrm>
            <a:off x="1603273" y="152401"/>
            <a:ext cx="9086850" cy="5324475"/>
          </a:xfrm>
          <a:prstGeom prst="rect">
            <a:avLst/>
          </a:prstGeom>
        </p:spPr>
      </p:pic>
      <p:sp>
        <p:nvSpPr>
          <p:cNvPr id="7" name="橢圓 6"/>
          <p:cNvSpPr/>
          <p:nvPr/>
        </p:nvSpPr>
        <p:spPr>
          <a:xfrm>
            <a:off x="2286000" y="4476135"/>
            <a:ext cx="4648200" cy="381000"/>
          </a:xfrm>
          <a:prstGeom prst="ellipse">
            <a:avLst/>
          </a:prstGeom>
          <a:noFill/>
          <a:ln w="28575">
            <a:solidFill>
              <a:srgbClr val="FC1F0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pic>
        <p:nvPicPr>
          <p:cNvPr id="10" name="圖片 9"/>
          <p:cNvPicPr>
            <a:picLocks noChangeAspect="1"/>
          </p:cNvPicPr>
          <p:nvPr/>
        </p:nvPicPr>
        <p:blipFill>
          <a:blip r:embed="rId3"/>
          <a:stretch>
            <a:fillRect/>
          </a:stretch>
        </p:blipFill>
        <p:spPr>
          <a:xfrm>
            <a:off x="3657601" y="846139"/>
            <a:ext cx="5248275" cy="5953125"/>
          </a:xfrm>
          <a:prstGeom prst="rect">
            <a:avLst/>
          </a:prstGeom>
        </p:spPr>
      </p:pic>
      <p:sp>
        <p:nvSpPr>
          <p:cNvPr id="6" name="圓角矩形 5"/>
          <p:cNvSpPr/>
          <p:nvPr/>
        </p:nvSpPr>
        <p:spPr>
          <a:xfrm>
            <a:off x="3810000" y="3124201"/>
            <a:ext cx="4876800" cy="1732935"/>
          </a:xfrm>
          <a:prstGeom prst="roundRect">
            <a:avLst/>
          </a:prstGeom>
          <a:noFill/>
          <a:ln w="28575">
            <a:solidFill>
              <a:srgbClr val="FC1F0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088057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p:txBody>
          <a:bodyPr/>
          <a:lstStyle/>
          <a:p>
            <a:pPr eaLnBrk="1" hangingPunct="1"/>
            <a:endParaRPr lang="zh-TW" altLang="en-US" smtClean="0"/>
          </a:p>
        </p:txBody>
      </p:sp>
      <p:sp>
        <p:nvSpPr>
          <p:cNvPr id="12291" name="內容版面配置區 2"/>
          <p:cNvSpPr>
            <a:spLocks noGrp="1"/>
          </p:cNvSpPr>
          <p:nvPr>
            <p:ph idx="1"/>
          </p:nvPr>
        </p:nvSpPr>
        <p:spPr/>
        <p:txBody>
          <a:bodyPr/>
          <a:lstStyle/>
          <a:p>
            <a:pPr eaLnBrk="1" hangingPunct="1"/>
            <a:endParaRPr lang="zh-TW" altLang="en-US" smtClean="0"/>
          </a:p>
        </p:txBody>
      </p:sp>
      <p:sp>
        <p:nvSpPr>
          <p:cNvPr id="12292"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nSpc>
                <a:spcPct val="100000"/>
              </a:lnSpc>
              <a:spcBef>
                <a:spcPct val="0"/>
              </a:spcBef>
              <a:buFontTx/>
              <a:buNone/>
            </a:pPr>
            <a:fld id="{BD88D554-411E-42EA-9BBE-CC903058096E}" type="slidenum">
              <a:rPr lang="zh-TW" altLang="en-US" sz="1400">
                <a:solidFill>
                  <a:srgbClr val="898989"/>
                </a:solidFill>
              </a:rPr>
              <a:pPr>
                <a:lnSpc>
                  <a:spcPct val="100000"/>
                </a:lnSpc>
                <a:spcBef>
                  <a:spcPct val="0"/>
                </a:spcBef>
                <a:buFontTx/>
                <a:buNone/>
              </a:pPr>
              <a:t>11</a:t>
            </a:fld>
            <a:endParaRPr lang="en-US" altLang="zh-TW" sz="1400">
              <a:solidFill>
                <a:srgbClr val="898989"/>
              </a:solidFill>
            </a:endParaRPr>
          </a:p>
        </p:txBody>
      </p:sp>
      <p:pic>
        <p:nvPicPr>
          <p:cNvPr id="12293" name="圖片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97125" y="163514"/>
            <a:ext cx="7334250" cy="658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圓角矩形 5"/>
          <p:cNvSpPr/>
          <p:nvPr/>
        </p:nvSpPr>
        <p:spPr>
          <a:xfrm>
            <a:off x="4953000" y="6858000"/>
            <a:ext cx="76200" cy="46038"/>
          </a:xfrm>
          <a:prstGeom prst="round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zh-TW" altLang="en-US"/>
          </a:p>
        </p:txBody>
      </p:sp>
      <p:sp>
        <p:nvSpPr>
          <p:cNvPr id="7" name="圓角矩形 6"/>
          <p:cNvSpPr/>
          <p:nvPr/>
        </p:nvSpPr>
        <p:spPr>
          <a:xfrm>
            <a:off x="4402138" y="6256339"/>
            <a:ext cx="381000" cy="238125"/>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zh-TW" altLang="en-US"/>
          </a:p>
        </p:txBody>
      </p:sp>
    </p:spTree>
    <p:extLst>
      <p:ext uri="{BB962C8B-B14F-4D97-AF65-F5344CB8AC3E}">
        <p14:creationId xmlns:p14="http://schemas.microsoft.com/office/powerpoint/2010/main" val="10133716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800" b="1" dirty="0">
                <a:latin typeface="MS PGothic" panose="020B0600070205080204" pitchFamily="34" charset="-128"/>
              </a:rPr>
              <a:t>創立緣起</a:t>
            </a:r>
            <a:endParaRPr lang="zh-TW" altLang="en-US" sz="4800" dirty="0"/>
          </a:p>
        </p:txBody>
      </p:sp>
      <p:sp>
        <p:nvSpPr>
          <p:cNvPr id="4" name="Rectangle 2"/>
          <p:cNvSpPr>
            <a:spLocks noGrp="1" noChangeArrowheads="1"/>
          </p:cNvSpPr>
          <p:nvPr>
            <p:ph idx="1"/>
          </p:nvPr>
        </p:nvSpPr>
        <p:spPr>
          <a:xfrm>
            <a:off x="1328468" y="1825625"/>
            <a:ext cx="10025332" cy="4351338"/>
          </a:xfrm>
        </p:spPr>
        <p:txBody>
          <a:bodyPr vert="horz" lIns="35717" tIns="35717" rIns="35717" bIns="35717" rtlCol="0" anchor="ctr">
            <a:normAutofit/>
          </a:bodyPr>
          <a:lstStyle/>
          <a:p>
            <a:pPr>
              <a:buFont typeface="Wingdings" panose="05000000000000000000" pitchFamily="2" charset="2"/>
              <a:buChar char="Ø"/>
            </a:pPr>
            <a:r>
              <a:rPr lang="en-US" altLang="zh-TW" sz="2400" dirty="0">
                <a:ea typeface="標楷體" panose="03000509000000000000" pitchFamily="65" charset="-120"/>
                <a:cs typeface="Arial Unicode MS" panose="020B0604020202020204" pitchFamily="34" charset="-120"/>
              </a:rPr>
              <a:t>1994</a:t>
            </a:r>
            <a:r>
              <a:rPr lang="zh-TW" altLang="en-US" sz="2400" dirty="0">
                <a:ea typeface="標楷體" panose="03000509000000000000" pitchFamily="65" charset="-120"/>
                <a:cs typeface="Arial Unicode MS" panose="020B0604020202020204" pitchFamily="34" charset="-120"/>
              </a:rPr>
              <a:t>年</a:t>
            </a:r>
            <a:r>
              <a:rPr lang="en-US" altLang="zh-TW" sz="2400" dirty="0">
                <a:ea typeface="標楷體" panose="03000509000000000000" pitchFamily="65" charset="-120"/>
                <a:cs typeface="Arial Unicode MS" panose="020B0604020202020204" pitchFamily="34" charset="-120"/>
              </a:rPr>
              <a:t> </a:t>
            </a:r>
            <a:r>
              <a:rPr lang="zh-TW" altLang="en-US" sz="2400" dirty="0">
                <a:ea typeface="標楷體" panose="03000509000000000000" pitchFamily="65" charset="-120"/>
                <a:cs typeface="Arial Unicode MS" panose="020B0604020202020204" pitchFamily="34" charset="-120"/>
              </a:rPr>
              <a:t>創立於加州柏克萊大學生醫研究所</a:t>
            </a:r>
            <a:r>
              <a:rPr lang="en-US" altLang="zh-TW" sz="2400" dirty="0">
                <a:ea typeface="標楷體" panose="03000509000000000000" pitchFamily="65" charset="-120"/>
                <a:cs typeface="Arial Unicode MS" panose="020B0604020202020204" pitchFamily="34" charset="-120"/>
              </a:rPr>
              <a:t/>
            </a:r>
            <a:br>
              <a:rPr lang="en-US" altLang="zh-TW" sz="2400" dirty="0">
                <a:ea typeface="標楷體" panose="03000509000000000000" pitchFamily="65" charset="-120"/>
                <a:cs typeface="Arial Unicode MS" panose="020B0604020202020204" pitchFamily="34" charset="-120"/>
              </a:rPr>
            </a:br>
            <a:r>
              <a:rPr lang="en-US" altLang="zh-TW" sz="2400" dirty="0">
                <a:ea typeface="標楷體" panose="03000509000000000000" pitchFamily="65" charset="-120"/>
                <a:cs typeface="Arial Unicode MS" panose="020B0604020202020204" pitchFamily="34" charset="-120"/>
              </a:rPr>
              <a:t>Prof. John Barrie</a:t>
            </a:r>
            <a:r>
              <a:rPr lang="zh-TW" altLang="en-US" sz="2400" dirty="0">
                <a:ea typeface="標楷體" panose="03000509000000000000" pitchFamily="65" charset="-120"/>
                <a:cs typeface="Arial Unicode MS" panose="020B0604020202020204" pitchFamily="34" charset="-120"/>
              </a:rPr>
              <a:t>四名研究生</a:t>
            </a:r>
            <a:endParaRPr lang="en-US" altLang="zh-TW" sz="2400" dirty="0">
              <a:ea typeface="標楷體" panose="03000509000000000000" pitchFamily="65" charset="-120"/>
              <a:cs typeface="Arial Unicode MS" panose="020B0604020202020204" pitchFamily="34" charset="-120"/>
            </a:endParaRPr>
          </a:p>
          <a:p>
            <a:pPr>
              <a:buFont typeface="Wingdings" panose="05000000000000000000" pitchFamily="2" charset="2"/>
              <a:buChar char="Ø"/>
            </a:pPr>
            <a:r>
              <a:rPr lang="zh-TW" altLang="en-US" sz="2400" dirty="0">
                <a:ea typeface="標楷體" panose="03000509000000000000" pitchFamily="65" charset="-120"/>
                <a:cs typeface="Arial Unicode MS" panose="020B0604020202020204" pitchFamily="34" charset="-120"/>
              </a:rPr>
              <a:t>建立同儕評鑑</a:t>
            </a:r>
            <a:r>
              <a:rPr lang="en-US" altLang="zh-TW" sz="2400" dirty="0">
                <a:ea typeface="標楷體" panose="03000509000000000000" pitchFamily="65" charset="-120"/>
                <a:cs typeface="Arial Unicode MS" panose="020B0604020202020204" pitchFamily="34" charset="-120"/>
              </a:rPr>
              <a:t>/</a:t>
            </a:r>
            <a:r>
              <a:rPr lang="zh-TW" altLang="en-US" sz="2400" dirty="0">
                <a:ea typeface="標楷體" panose="03000509000000000000" pitchFamily="65" charset="-120"/>
                <a:cs typeface="Arial Unicode MS" panose="020B0604020202020204" pitchFamily="34" charset="-120"/>
              </a:rPr>
              <a:t>審查機制</a:t>
            </a:r>
            <a:r>
              <a:rPr lang="en-US" altLang="zh-TW" sz="2400" dirty="0">
                <a:ea typeface="標楷體" panose="03000509000000000000" pitchFamily="65" charset="-120"/>
                <a:cs typeface="Arial Unicode MS" panose="020B0604020202020204" pitchFamily="34" charset="-120"/>
              </a:rPr>
              <a:t>, </a:t>
            </a:r>
            <a:r>
              <a:rPr lang="zh-TW" altLang="en-US" sz="2400" dirty="0">
                <a:ea typeface="標楷體" panose="03000509000000000000" pitchFamily="65" charset="-120"/>
                <a:cs typeface="Arial Unicode MS" panose="020B0604020202020204" pitchFamily="34" charset="-120"/>
              </a:rPr>
              <a:t>觀察發現</a:t>
            </a:r>
            <a:r>
              <a:rPr lang="en-US" altLang="zh-TW" sz="2400" dirty="0">
                <a:ea typeface="標楷體" panose="03000509000000000000" pitchFamily="65" charset="-120"/>
                <a:cs typeface="Arial Unicode MS" panose="020B0604020202020204" pitchFamily="34" charset="-120"/>
              </a:rPr>
              <a:t>:</a:t>
            </a:r>
          </a:p>
          <a:p>
            <a:pPr marL="876300" lvl="1" indent="-431800">
              <a:lnSpc>
                <a:spcPct val="50000"/>
              </a:lnSpc>
              <a:spcBef>
                <a:spcPct val="100000"/>
              </a:spcBef>
              <a:buBlip>
                <a:blip r:embed="rId2"/>
              </a:buBlip>
            </a:pPr>
            <a:r>
              <a:rPr lang="zh-TW" altLang="en-US" dirty="0">
                <a:ea typeface="標楷體" panose="03000509000000000000" pitchFamily="65" charset="-120"/>
                <a:cs typeface="Arial Unicode MS" panose="020B0604020202020204" pitchFamily="34" charset="-120"/>
              </a:rPr>
              <a:t>論文主題的差異性提高</a:t>
            </a:r>
          </a:p>
          <a:p>
            <a:pPr marL="876300" lvl="1" indent="-431800">
              <a:lnSpc>
                <a:spcPct val="50000"/>
              </a:lnSpc>
              <a:spcBef>
                <a:spcPct val="100000"/>
              </a:spcBef>
              <a:buBlip>
                <a:blip r:embed="rId2"/>
              </a:buBlip>
            </a:pPr>
            <a:r>
              <a:rPr lang="zh-TW" altLang="en-US" dirty="0">
                <a:ea typeface="標楷體" panose="03000509000000000000" pitchFamily="65" charset="-120"/>
                <a:cs typeface="Arial Unicode MS" panose="020B0604020202020204" pitchFamily="34" charset="-120"/>
              </a:rPr>
              <a:t>學生與教師線上互動增加</a:t>
            </a:r>
            <a:endParaRPr lang="en-US" altLang="zh-TW" dirty="0">
              <a:ea typeface="標楷體" panose="03000509000000000000" pitchFamily="65" charset="-120"/>
              <a:cs typeface="Arial Unicode MS" panose="020B0604020202020204" pitchFamily="34" charset="-120"/>
            </a:endParaRPr>
          </a:p>
          <a:p>
            <a:pPr marL="876300" lvl="1" indent="-431800">
              <a:lnSpc>
                <a:spcPct val="50000"/>
              </a:lnSpc>
              <a:spcBef>
                <a:spcPct val="100000"/>
              </a:spcBef>
              <a:buBlip>
                <a:blip r:embed="rId2"/>
              </a:buBlip>
            </a:pPr>
            <a:r>
              <a:rPr lang="zh-TW" altLang="en-US" dirty="0">
                <a:ea typeface="標楷體" panose="03000509000000000000" pitchFamily="65" charset="-120"/>
                <a:cs typeface="Arial Unicode MS" panose="020B0604020202020204" pitchFamily="34" charset="-120"/>
              </a:rPr>
              <a:t>柏克萊大學的抄襲風氣獲得控制</a:t>
            </a:r>
            <a:endParaRPr lang="en-US" altLang="zh-TW" dirty="0">
              <a:ea typeface="標楷體" panose="03000509000000000000" pitchFamily="65" charset="-120"/>
              <a:cs typeface="Arial Unicode MS" panose="020B0604020202020204" pitchFamily="34" charset="-120"/>
            </a:endParaRPr>
          </a:p>
          <a:p>
            <a:pPr>
              <a:buFont typeface="Wingdings" panose="05000000000000000000" pitchFamily="2" charset="2"/>
              <a:buChar char="Ø"/>
            </a:pPr>
            <a:r>
              <a:rPr lang="zh-TW" altLang="en-US" sz="2400" dirty="0">
                <a:ea typeface="標楷體" panose="03000509000000000000" pitchFamily="65" charset="-120"/>
                <a:cs typeface="Arial Unicode MS" panose="020B0604020202020204" pitchFamily="34" charset="-120"/>
              </a:rPr>
              <a:t>由 </a:t>
            </a:r>
            <a:r>
              <a:rPr lang="en-US" altLang="zh-TW" sz="2400" dirty="0" err="1">
                <a:ea typeface="標楷體" panose="03000509000000000000" pitchFamily="65" charset="-120"/>
                <a:cs typeface="Arial Unicode MS" panose="020B0604020202020204" pitchFamily="34" charset="-120"/>
              </a:rPr>
              <a:t>iParadigms</a:t>
            </a:r>
            <a:r>
              <a:rPr lang="en-US" altLang="zh-TW" sz="2400" dirty="0">
                <a:ea typeface="標楷體" panose="03000509000000000000" pitchFamily="65" charset="-120"/>
                <a:cs typeface="Arial Unicode MS" panose="020B0604020202020204" pitchFamily="34" charset="-120"/>
              </a:rPr>
              <a:t>, LLC (</a:t>
            </a:r>
            <a:r>
              <a:rPr lang="zh-TW" altLang="en-US" sz="2400" dirty="0">
                <a:ea typeface="標楷體" panose="03000509000000000000" pitchFamily="65" charset="-120"/>
                <a:cs typeface="Arial Unicode MS" panose="020B0604020202020204" pitchFamily="34" charset="-120"/>
              </a:rPr>
              <a:t>「</a:t>
            </a:r>
            <a:r>
              <a:rPr lang="en-US" altLang="zh-TW" sz="2400" dirty="0" err="1">
                <a:ea typeface="標楷體" panose="03000509000000000000" pitchFamily="65" charset="-120"/>
                <a:cs typeface="Arial Unicode MS" panose="020B0604020202020204" pitchFamily="34" charset="-120"/>
              </a:rPr>
              <a:t>iParadigms</a:t>
            </a:r>
            <a:r>
              <a:rPr lang="zh-TW" altLang="en-US" sz="2400" dirty="0">
                <a:ea typeface="標楷體" panose="03000509000000000000" pitchFamily="65" charset="-120"/>
                <a:cs typeface="Arial Unicode MS" panose="020B0604020202020204" pitchFamily="34" charset="-120"/>
              </a:rPr>
              <a:t>」</a:t>
            </a:r>
            <a:r>
              <a:rPr lang="en-US" altLang="zh-TW" sz="2400" dirty="0">
                <a:ea typeface="標楷體" panose="03000509000000000000" pitchFamily="65" charset="-120"/>
                <a:cs typeface="Arial Unicode MS" panose="020B0604020202020204" pitchFamily="34" charset="-120"/>
              </a:rPr>
              <a:t>) </a:t>
            </a:r>
            <a:r>
              <a:rPr lang="zh-TW" altLang="en-US" sz="2400" dirty="0" smtClean="0">
                <a:ea typeface="標楷體" panose="03000509000000000000" pitchFamily="65" charset="-120"/>
                <a:cs typeface="Arial Unicode MS" panose="020B0604020202020204" pitchFamily="34" charset="-120"/>
              </a:rPr>
              <a:t>進行</a:t>
            </a:r>
            <a:r>
              <a:rPr lang="en-US" altLang="zh-TW" sz="2400" dirty="0" smtClean="0">
                <a:solidFill>
                  <a:srgbClr val="FF0000"/>
                </a:solidFill>
                <a:ea typeface="標楷體" panose="03000509000000000000" pitchFamily="65" charset="-120"/>
                <a:cs typeface="Arial Unicode MS" panose="020B0604020202020204" pitchFamily="34" charset="-120"/>
              </a:rPr>
              <a:t>Turn</a:t>
            </a:r>
            <a:r>
              <a:rPr lang="en-US" altLang="zh-TW" sz="2400" dirty="0" smtClean="0">
                <a:solidFill>
                  <a:srgbClr val="0070C0"/>
                </a:solidFill>
                <a:ea typeface="標楷體" panose="03000509000000000000" pitchFamily="65" charset="-120"/>
                <a:cs typeface="Arial Unicode MS" panose="020B0604020202020204" pitchFamily="34" charset="-120"/>
              </a:rPr>
              <a:t>it</a:t>
            </a:r>
            <a:r>
              <a:rPr lang="en-US" altLang="zh-TW" sz="2400" dirty="0" smtClean="0">
                <a:solidFill>
                  <a:srgbClr val="FF0000"/>
                </a:solidFill>
                <a:ea typeface="標楷體" panose="03000509000000000000" pitchFamily="65" charset="-120"/>
                <a:cs typeface="Arial Unicode MS" panose="020B0604020202020204" pitchFamily="34" charset="-120"/>
              </a:rPr>
              <a:t>in</a:t>
            </a:r>
            <a:r>
              <a:rPr lang="zh-TW" altLang="en-US" sz="2400" dirty="0" smtClean="0">
                <a:ea typeface="標楷體" panose="03000509000000000000" pitchFamily="65" charset="-120"/>
                <a:cs typeface="Arial Unicode MS" panose="020B0604020202020204" pitchFamily="34" charset="-120"/>
              </a:rPr>
              <a:t>系統</a:t>
            </a:r>
            <a:r>
              <a:rPr lang="zh-TW" altLang="en-US" sz="2400" dirty="0">
                <a:ea typeface="標楷體" panose="03000509000000000000" pitchFamily="65" charset="-120"/>
                <a:cs typeface="Arial Unicode MS" panose="020B0604020202020204" pitchFamily="34" charset="-120"/>
              </a:rPr>
              <a:t>維護</a:t>
            </a:r>
            <a:endParaRPr lang="en-US" altLang="zh-TW" sz="2400" dirty="0">
              <a:ea typeface="標楷體" panose="03000509000000000000" pitchFamily="65" charset="-120"/>
              <a:cs typeface="Arial Unicode MS" panose="020B0604020202020204" pitchFamily="34" charset="-120"/>
            </a:endParaRPr>
          </a:p>
          <a:p>
            <a:pPr>
              <a:buFont typeface="Wingdings" panose="05000000000000000000" pitchFamily="2" charset="2"/>
              <a:buChar char="Ø"/>
            </a:pPr>
            <a:r>
              <a:rPr lang="zh-TW" altLang="en-US" sz="2400" dirty="0">
                <a:ea typeface="標楷體" panose="03000509000000000000" pitchFamily="65" charset="-120"/>
                <a:cs typeface="Arial Unicode MS" panose="020B0604020202020204" pitchFamily="34" charset="-120"/>
              </a:rPr>
              <a:t>與 </a:t>
            </a:r>
            <a:r>
              <a:rPr lang="en-US" altLang="zh-TW" sz="2400" dirty="0" err="1">
                <a:ea typeface="標楷體" panose="03000509000000000000" pitchFamily="65" charset="-120"/>
                <a:cs typeface="Arial Unicode MS" panose="020B0604020202020204" pitchFamily="34" charset="-120"/>
              </a:rPr>
              <a:t>CrossRef</a:t>
            </a:r>
            <a:r>
              <a:rPr lang="en-US" altLang="zh-TW" sz="2400" dirty="0">
                <a:ea typeface="標楷體" panose="03000509000000000000" pitchFamily="65" charset="-120"/>
                <a:cs typeface="Arial Unicode MS" panose="020B0604020202020204" pitchFamily="34" charset="-120"/>
              </a:rPr>
              <a:t> </a:t>
            </a:r>
            <a:r>
              <a:rPr lang="zh-TW" altLang="en-US" sz="2400" dirty="0">
                <a:ea typeface="標楷體" panose="03000509000000000000" pitchFamily="65" charset="-120"/>
                <a:cs typeface="Arial Unicode MS" panose="020B0604020202020204" pitchFamily="34" charset="-120"/>
              </a:rPr>
              <a:t>合作研發</a:t>
            </a:r>
            <a:r>
              <a:rPr lang="zh-TW" altLang="en-US" sz="2400" b="1" dirty="0">
                <a:solidFill>
                  <a:schemeClr val="accent1">
                    <a:lumMod val="75000"/>
                  </a:schemeClr>
                </a:solidFill>
                <a:ea typeface="標楷體" panose="03000509000000000000" pitchFamily="65" charset="-120"/>
                <a:cs typeface="Arial Unicode MS" panose="020B0604020202020204" pitchFamily="34" charset="-120"/>
              </a:rPr>
              <a:t> </a:t>
            </a:r>
            <a:r>
              <a:rPr lang="en-US" altLang="zh-TW" sz="2400" b="1" dirty="0" err="1">
                <a:solidFill>
                  <a:schemeClr val="accent1">
                    <a:lumMod val="75000"/>
                  </a:schemeClr>
                </a:solidFill>
                <a:ea typeface="標楷體" panose="03000509000000000000" pitchFamily="65" charset="-120"/>
                <a:cs typeface="Arial Unicode MS" panose="020B0604020202020204" pitchFamily="34" charset="-120"/>
              </a:rPr>
              <a:t>iThenticate</a:t>
            </a:r>
            <a:r>
              <a:rPr lang="en-US" altLang="zh-TW" sz="2400" b="1" dirty="0">
                <a:solidFill>
                  <a:schemeClr val="accent1">
                    <a:lumMod val="75000"/>
                  </a:schemeClr>
                </a:solidFill>
                <a:ea typeface="標楷體" panose="03000509000000000000" pitchFamily="65" charset="-120"/>
                <a:cs typeface="Arial Unicode MS" panose="020B0604020202020204" pitchFamily="34" charset="-120"/>
              </a:rPr>
              <a:t> </a:t>
            </a:r>
            <a:r>
              <a:rPr lang="zh-TW" altLang="en-US" sz="2400" dirty="0">
                <a:ea typeface="標楷體" panose="03000509000000000000" pitchFamily="65" charset="-120"/>
                <a:cs typeface="Arial Unicode MS" panose="020B0604020202020204" pitchFamily="34" charset="-120"/>
              </a:rPr>
              <a:t>以</a:t>
            </a:r>
            <a:r>
              <a:rPr lang="zh-TW" altLang="en-US" sz="2400" dirty="0" smtClean="0">
                <a:ea typeface="標楷體" panose="03000509000000000000" pitchFamily="65" charset="-120"/>
                <a:cs typeface="Arial Unicode MS" panose="020B0604020202020204" pitchFamily="34" charset="-120"/>
              </a:rPr>
              <a:t>服務學</a:t>
            </a:r>
            <a:r>
              <a:rPr lang="zh-TW" altLang="en-US" sz="2400" dirty="0">
                <a:ea typeface="標楷體" panose="03000509000000000000" pitchFamily="65" charset="-120"/>
                <a:cs typeface="Arial Unicode MS" panose="020B0604020202020204" pitchFamily="34" charset="-120"/>
              </a:rPr>
              <a:t>術</a:t>
            </a:r>
            <a:r>
              <a:rPr lang="zh-TW" altLang="en-US" sz="2400" dirty="0" smtClean="0">
                <a:ea typeface="標楷體" panose="03000509000000000000" pitchFamily="65" charset="-120"/>
                <a:cs typeface="Arial Unicode MS" panose="020B0604020202020204" pitchFamily="34" charset="-120"/>
              </a:rPr>
              <a:t>出版社</a:t>
            </a:r>
            <a:endParaRPr lang="en-US" altLang="zh-TW" sz="2400" dirty="0">
              <a:ea typeface="標楷體" panose="03000509000000000000" pitchFamily="65" charset="-120"/>
              <a:cs typeface="Arial Unicode MS" panose="020B0604020202020204" pitchFamily="34" charset="-120"/>
            </a:endParaRPr>
          </a:p>
          <a:p>
            <a:pPr>
              <a:buFont typeface="Wingdings" panose="05000000000000000000" pitchFamily="2" charset="2"/>
              <a:buChar char="Ø"/>
            </a:pPr>
            <a:r>
              <a:rPr lang="en-US" altLang="zh-TW" sz="2400" dirty="0" smtClean="0">
                <a:ea typeface="標楷體" panose="03000509000000000000" pitchFamily="65" charset="-120"/>
                <a:cs typeface="Arial Unicode MS" panose="020B0604020202020204" pitchFamily="34" charset="-120"/>
              </a:rPr>
              <a:t>2015 July:</a:t>
            </a:r>
            <a:r>
              <a:rPr lang="zh-TW" altLang="en-US" sz="2400" dirty="0" smtClean="0">
                <a:ea typeface="標楷體" panose="03000509000000000000" pitchFamily="65" charset="-120"/>
                <a:cs typeface="Arial Unicode MS" panose="020B0604020202020204" pitchFamily="34" charset="-120"/>
              </a:rPr>
              <a:t>  </a:t>
            </a:r>
            <a:r>
              <a:rPr lang="en-US" altLang="zh-TW" sz="2400" dirty="0" err="1">
                <a:ea typeface="標楷體" panose="03000509000000000000" pitchFamily="65" charset="-120"/>
                <a:cs typeface="Arial Unicode MS" panose="020B0604020202020204" pitchFamily="34" charset="-120"/>
              </a:rPr>
              <a:t>iParadigms</a:t>
            </a:r>
            <a:r>
              <a:rPr lang="zh-TW" altLang="en-US" sz="2400" dirty="0" smtClean="0">
                <a:ea typeface="標楷體" panose="03000509000000000000" pitchFamily="65" charset="-120"/>
                <a:cs typeface="Arial Unicode MS" panose="020B0604020202020204" pitchFamily="34" charset="-120"/>
              </a:rPr>
              <a:t>改名為</a:t>
            </a:r>
            <a:r>
              <a:rPr lang="en-US" altLang="zh-TW" sz="2400" dirty="0" smtClean="0">
                <a:ea typeface="標楷體" panose="03000509000000000000" pitchFamily="65" charset="-120"/>
                <a:cs typeface="Arial Unicode MS" panose="020B0604020202020204" pitchFamily="34" charset="-120"/>
              </a:rPr>
              <a:t>”</a:t>
            </a:r>
            <a:r>
              <a:rPr lang="en-US" altLang="zh-TW" sz="2400" dirty="0" err="1" smtClean="0">
                <a:solidFill>
                  <a:srgbClr val="FF0000"/>
                </a:solidFill>
                <a:ea typeface="標楷體" panose="03000509000000000000" pitchFamily="65" charset="-120"/>
                <a:cs typeface="Arial Unicode MS" panose="020B0604020202020204" pitchFamily="34" charset="-120"/>
              </a:rPr>
              <a:t>Turnitin</a:t>
            </a:r>
            <a:r>
              <a:rPr lang="en-US" altLang="zh-TW" sz="2400" dirty="0" smtClean="0">
                <a:ea typeface="標楷體" panose="03000509000000000000" pitchFamily="65" charset="-120"/>
                <a:cs typeface="Arial Unicode MS" panose="020B0604020202020204" pitchFamily="34" charset="-120"/>
              </a:rPr>
              <a:t>”</a:t>
            </a:r>
            <a:endParaRPr lang="en-US" altLang="zh-TW" sz="2400" dirty="0">
              <a:ea typeface="標楷體" panose="03000509000000000000" pitchFamily="65" charset="-120"/>
              <a:cs typeface="Arial Unicode MS" panose="020B0604020202020204" pitchFamily="34" charset="-120"/>
            </a:endParaRPr>
          </a:p>
        </p:txBody>
      </p:sp>
    </p:spTree>
    <p:extLst>
      <p:ext uri="{BB962C8B-B14F-4D97-AF65-F5344CB8AC3E}">
        <p14:creationId xmlns:p14="http://schemas.microsoft.com/office/powerpoint/2010/main" val="28508693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7974" y="365125"/>
            <a:ext cx="9935825" cy="847571"/>
          </a:xfrm>
        </p:spPr>
        <p:txBody>
          <a:bodyPr>
            <a:normAutofit fontScale="90000"/>
          </a:bodyPr>
          <a:lstStyle/>
          <a:p>
            <a:r>
              <a:rPr lang="en-GB" sz="4900" b="1" dirty="0" err="1" smtClean="0">
                <a:latin typeface="Arial Unicode MS" panose="020B0604020202020204" pitchFamily="34" charset="-120"/>
                <a:ea typeface="Arial Unicode MS" panose="020B0604020202020204" pitchFamily="34" charset="-120"/>
                <a:cs typeface="Arial Unicode MS" panose="020B0604020202020204" pitchFamily="34" charset="-120"/>
              </a:rPr>
              <a:t>iThenticate</a:t>
            </a:r>
            <a:r>
              <a:rPr lang="zh-TW" altLang="en-US" sz="4900" b="1" dirty="0" smtClean="0">
                <a:latin typeface="Arial Unicode MS" panose="020B0604020202020204" pitchFamily="34" charset="-120"/>
                <a:ea typeface="Arial Unicode MS" panose="020B0604020202020204" pitchFamily="34" charset="-120"/>
                <a:cs typeface="Arial Unicode MS" panose="020B0604020202020204" pitchFamily="34" charset="-120"/>
              </a:rPr>
              <a:t> 簡介              </a:t>
            </a:r>
            <a:r>
              <a:rPr lang="en-US" altLang="zh-TW" sz="3200" dirty="0">
                <a:hlinkClick r:id="rId3"/>
              </a:rPr>
              <a:t>www.ithenticate.com</a:t>
            </a:r>
            <a:endParaRPr lang="en-GB" sz="3200" dirty="0">
              <a:solidFill>
                <a:srgbClr val="145284"/>
              </a:solidFill>
            </a:endParaRPr>
          </a:p>
        </p:txBody>
      </p:sp>
      <p:sp>
        <p:nvSpPr>
          <p:cNvPr id="3" name="Content Placeholder 2"/>
          <p:cNvSpPr>
            <a:spLocks noGrp="1"/>
          </p:cNvSpPr>
          <p:nvPr>
            <p:ph idx="1"/>
          </p:nvPr>
        </p:nvSpPr>
        <p:spPr>
          <a:xfrm>
            <a:off x="8016214" y="4932322"/>
            <a:ext cx="3360373" cy="1672665"/>
          </a:xfrm>
        </p:spPr>
        <p:txBody>
          <a:bodyPr>
            <a:normAutofit fontScale="77500" lnSpcReduction="20000"/>
          </a:bodyPr>
          <a:lstStyle/>
          <a:p>
            <a:pPr marL="0" indent="0">
              <a:buNone/>
            </a:pPr>
            <a:r>
              <a:rPr lang="en-GB" sz="2533" dirty="0">
                <a:solidFill>
                  <a:srgbClr val="145284"/>
                </a:solidFill>
              </a:rPr>
              <a:t>iThenticate scans a vast database of scholarly content &amp; billions of web pages and highlights instances of duplicate content. 	</a:t>
            </a:r>
            <a:r>
              <a:rPr lang="en-GB" sz="1467" dirty="0">
                <a:solidFill>
                  <a:srgbClr val="145284"/>
                </a:solidFill>
              </a:rPr>
              <a:t>			</a:t>
            </a:r>
            <a:r>
              <a:rPr lang="en-GB" sz="2133" dirty="0">
                <a:solidFill>
                  <a:srgbClr val="145284"/>
                </a:solidFill>
              </a:rPr>
              <a:t>					</a:t>
            </a:r>
          </a:p>
          <a:p>
            <a:pPr marL="0" indent="0">
              <a:buNone/>
            </a:pPr>
            <a:endParaRPr lang="en-GB" sz="2400" dirty="0">
              <a:solidFill>
                <a:srgbClr val="145284"/>
              </a:solidFill>
            </a:endParaRPr>
          </a:p>
          <a:p>
            <a:pPr marL="0" indent="0">
              <a:buNone/>
            </a:pPr>
            <a:endParaRPr lang="en-GB" sz="2400" dirty="0">
              <a:solidFill>
                <a:srgbClr val="145284"/>
              </a:solidFill>
            </a:endParaRPr>
          </a:p>
          <a:p>
            <a:pPr marL="0" indent="0">
              <a:buNone/>
            </a:pPr>
            <a:endParaRPr lang="en-GB" sz="2400" dirty="0">
              <a:solidFill>
                <a:srgbClr val="145284"/>
              </a:solidFill>
            </a:endParaRPr>
          </a:p>
        </p:txBody>
      </p:sp>
      <p:sp>
        <p:nvSpPr>
          <p:cNvPr id="7" name="Slide Number Placeholder 6"/>
          <p:cNvSpPr>
            <a:spLocks noGrp="1"/>
          </p:cNvSpPr>
          <p:nvPr>
            <p:ph type="sldNum" sz="quarter" idx="12"/>
          </p:nvPr>
        </p:nvSpPr>
        <p:spPr/>
        <p:txBody>
          <a:bodyPr/>
          <a:lstStyle/>
          <a:p>
            <a:fld id="{4C25208C-5D55-4C03-93E4-F2B0ED14AC2C}" type="slidenum">
              <a:rPr lang="en-GB" smtClean="0">
                <a:solidFill>
                  <a:srgbClr val="145284"/>
                </a:solidFill>
              </a:rPr>
              <a:pPr/>
              <a:t>13</a:t>
            </a:fld>
            <a:endParaRPr lang="en-GB" dirty="0">
              <a:solidFill>
                <a:srgbClr val="145284"/>
              </a:solidFill>
            </a:endParaRPr>
          </a:p>
        </p:txBody>
      </p:sp>
      <p:grpSp>
        <p:nvGrpSpPr>
          <p:cNvPr id="8" name="Group 7"/>
          <p:cNvGrpSpPr>
            <a:grpSpLocks/>
          </p:cNvGrpSpPr>
          <p:nvPr/>
        </p:nvGrpSpPr>
        <p:grpSpPr bwMode="auto">
          <a:xfrm>
            <a:off x="4623231" y="1911057"/>
            <a:ext cx="2192850" cy="2169509"/>
            <a:chOff x="2355" y="1071"/>
            <a:chExt cx="1464" cy="1337"/>
          </a:xfrm>
        </p:grpSpPr>
        <p:pic>
          <p:nvPicPr>
            <p:cNvPr id="9" name="Picture 8"/>
            <p:cNvPicPr>
              <a:picLocks noChangeAspect="1" noChangeArrowheads="1"/>
            </p:cNvPicPr>
            <p:nvPr/>
          </p:nvPicPr>
          <p:blipFill>
            <a:blip r:embed="rId4" cstate="print"/>
            <a:srcRect/>
            <a:stretch>
              <a:fillRect/>
            </a:stretch>
          </p:blipFill>
          <p:spPr bwMode="auto">
            <a:xfrm>
              <a:off x="2355" y="1166"/>
              <a:ext cx="1110" cy="1242"/>
            </a:xfrm>
            <a:prstGeom prst="rect">
              <a:avLst/>
            </a:prstGeom>
            <a:ln>
              <a:noFill/>
            </a:ln>
            <a:effectLst>
              <a:softEdge rad="112500"/>
            </a:effectLst>
          </p:spPr>
        </p:pic>
        <p:sp>
          <p:nvSpPr>
            <p:cNvPr id="10" name="Text Box 9"/>
            <p:cNvSpPr txBox="1">
              <a:spLocks noChangeArrowheads="1"/>
            </p:cNvSpPr>
            <p:nvPr/>
          </p:nvSpPr>
          <p:spPr bwMode="auto">
            <a:xfrm>
              <a:off x="2368" y="1071"/>
              <a:ext cx="1451" cy="259"/>
            </a:xfrm>
            <a:prstGeom prst="rect">
              <a:avLst/>
            </a:prstGeom>
            <a:noFill/>
            <a:ln w="9525">
              <a:noFill/>
              <a:miter lim="800000"/>
              <a:headEnd/>
              <a:tailEnd/>
            </a:ln>
          </p:spPr>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2133" dirty="0">
                  <a:solidFill>
                    <a:srgbClr val="145284"/>
                  </a:solidFill>
                </a:rPr>
                <a:t>Digital Fingerprint</a:t>
              </a:r>
              <a:endParaRPr lang="en-US" sz="2133" dirty="0">
                <a:solidFill>
                  <a:srgbClr val="145284"/>
                </a:solidFill>
              </a:endParaRPr>
            </a:p>
          </p:txBody>
        </p:sp>
      </p:grpSp>
      <p:pic>
        <p:nvPicPr>
          <p:cNvPr id="11" name="Picture 13" descr="C:\Users\Laurie\Desktop\Icons\Editing\copy\copy-51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56288" y="2353388"/>
            <a:ext cx="1198320" cy="119832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36161" y="2267547"/>
            <a:ext cx="4081812" cy="18134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4" name="Picture 2" descr="C:\Users\Laurie\Desktop\Icons\Users\user\user-512.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4215" y="1154035"/>
            <a:ext cx="763760" cy="763760"/>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3599723" y="4869161"/>
            <a:ext cx="1313055" cy="1553369"/>
            <a:chOff x="4563797" y="339502"/>
            <a:chExt cx="3615004" cy="4276623"/>
          </a:xfrm>
        </p:grpSpPr>
        <p:sp>
          <p:nvSpPr>
            <p:cNvPr id="15" name="Can 14"/>
            <p:cNvSpPr/>
            <p:nvPr/>
          </p:nvSpPr>
          <p:spPr>
            <a:xfrm>
              <a:off x="4563797" y="2815925"/>
              <a:ext cx="3606800" cy="1800200"/>
            </a:xfrm>
            <a:prstGeom prst="can">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srgbClr val="145284"/>
                </a:solidFill>
              </a:endParaRPr>
            </a:p>
          </p:txBody>
        </p:sp>
        <p:sp>
          <p:nvSpPr>
            <p:cNvPr id="16" name="Can 15"/>
            <p:cNvSpPr/>
            <p:nvPr/>
          </p:nvSpPr>
          <p:spPr>
            <a:xfrm>
              <a:off x="4572000" y="1603996"/>
              <a:ext cx="3606800" cy="1800200"/>
            </a:xfrm>
            <a:prstGeom prst="can">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srgbClr val="145284"/>
                </a:solidFill>
              </a:endParaRPr>
            </a:p>
          </p:txBody>
        </p:sp>
        <p:sp>
          <p:nvSpPr>
            <p:cNvPr id="17" name="Can 16"/>
            <p:cNvSpPr/>
            <p:nvPr/>
          </p:nvSpPr>
          <p:spPr>
            <a:xfrm>
              <a:off x="4572001" y="339502"/>
              <a:ext cx="3606800" cy="1800200"/>
            </a:xfrm>
            <a:prstGeom prst="can">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srgbClr val="145284"/>
                </a:solidFill>
              </a:endParaRPr>
            </a:p>
          </p:txBody>
        </p:sp>
      </p:grpSp>
      <p:grpSp>
        <p:nvGrpSpPr>
          <p:cNvPr id="18" name="Group 17"/>
          <p:cNvGrpSpPr/>
          <p:nvPr/>
        </p:nvGrpSpPr>
        <p:grpSpPr>
          <a:xfrm>
            <a:off x="5105477" y="4869161"/>
            <a:ext cx="1313055" cy="1553369"/>
            <a:chOff x="4563797" y="339502"/>
            <a:chExt cx="3615004" cy="4276623"/>
          </a:xfrm>
        </p:grpSpPr>
        <p:sp>
          <p:nvSpPr>
            <p:cNvPr id="19" name="Can 18"/>
            <p:cNvSpPr/>
            <p:nvPr/>
          </p:nvSpPr>
          <p:spPr>
            <a:xfrm>
              <a:off x="4563797" y="2815925"/>
              <a:ext cx="3606800" cy="1800200"/>
            </a:xfrm>
            <a:prstGeom prst="can">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srgbClr val="145284"/>
                </a:solidFill>
              </a:endParaRPr>
            </a:p>
          </p:txBody>
        </p:sp>
        <p:sp>
          <p:nvSpPr>
            <p:cNvPr id="20" name="Can 19"/>
            <p:cNvSpPr/>
            <p:nvPr/>
          </p:nvSpPr>
          <p:spPr>
            <a:xfrm>
              <a:off x="4572000" y="1603996"/>
              <a:ext cx="3606800" cy="1800200"/>
            </a:xfrm>
            <a:prstGeom prst="can">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srgbClr val="145284"/>
                </a:solidFill>
              </a:endParaRPr>
            </a:p>
          </p:txBody>
        </p:sp>
        <p:sp>
          <p:nvSpPr>
            <p:cNvPr id="21" name="Can 20"/>
            <p:cNvSpPr/>
            <p:nvPr/>
          </p:nvSpPr>
          <p:spPr>
            <a:xfrm>
              <a:off x="4572001" y="339502"/>
              <a:ext cx="3606800" cy="1800200"/>
            </a:xfrm>
            <a:prstGeom prst="can">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srgbClr val="145284"/>
                </a:solidFill>
              </a:endParaRPr>
            </a:p>
          </p:txBody>
        </p:sp>
      </p:grpSp>
      <p:sp>
        <p:nvSpPr>
          <p:cNvPr id="13" name="TextBox 12"/>
          <p:cNvSpPr txBox="1"/>
          <p:nvPr/>
        </p:nvSpPr>
        <p:spPr>
          <a:xfrm>
            <a:off x="527381" y="3784780"/>
            <a:ext cx="2748288" cy="1938992"/>
          </a:xfrm>
          <a:prstGeom prst="rect">
            <a:avLst/>
          </a:prstGeom>
          <a:noFill/>
        </p:spPr>
        <p:txBody>
          <a:bodyPr wrap="square" rtlCol="0">
            <a:spAutoFit/>
          </a:bodyPr>
          <a:lstStyle/>
          <a:p>
            <a:r>
              <a:rPr lang="en-GB" sz="1600" dirty="0">
                <a:solidFill>
                  <a:srgbClr val="145284"/>
                </a:solidFill>
              </a:rPr>
              <a:t>iThenticate is professional detection software that provides researchers, publications and institutions with the tools to efficiently address misconduct. </a:t>
            </a:r>
          </a:p>
          <a:p>
            <a:endParaRPr lang="en-GB" sz="2400" dirty="0">
              <a:solidFill>
                <a:srgbClr val="145284"/>
              </a:solidFill>
            </a:endParaRPr>
          </a:p>
        </p:txBody>
      </p:sp>
      <p:grpSp>
        <p:nvGrpSpPr>
          <p:cNvPr id="23" name="Group 22"/>
          <p:cNvGrpSpPr/>
          <p:nvPr/>
        </p:nvGrpSpPr>
        <p:grpSpPr>
          <a:xfrm>
            <a:off x="6607149" y="4869161"/>
            <a:ext cx="1313055" cy="1553369"/>
            <a:chOff x="4563797" y="339502"/>
            <a:chExt cx="3615004" cy="4276623"/>
          </a:xfrm>
        </p:grpSpPr>
        <p:sp>
          <p:nvSpPr>
            <p:cNvPr id="24" name="Can 23"/>
            <p:cNvSpPr/>
            <p:nvPr/>
          </p:nvSpPr>
          <p:spPr>
            <a:xfrm>
              <a:off x="4563797" y="2815925"/>
              <a:ext cx="3606800" cy="1800200"/>
            </a:xfrm>
            <a:prstGeom prst="can">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srgbClr val="145284"/>
                </a:solidFill>
              </a:endParaRPr>
            </a:p>
          </p:txBody>
        </p:sp>
        <p:sp>
          <p:nvSpPr>
            <p:cNvPr id="25" name="Can 24"/>
            <p:cNvSpPr/>
            <p:nvPr/>
          </p:nvSpPr>
          <p:spPr>
            <a:xfrm>
              <a:off x="4572000" y="1603996"/>
              <a:ext cx="3606800" cy="1800200"/>
            </a:xfrm>
            <a:prstGeom prst="can">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srgbClr val="145284"/>
                </a:solidFill>
              </a:endParaRPr>
            </a:p>
          </p:txBody>
        </p:sp>
        <p:sp>
          <p:nvSpPr>
            <p:cNvPr id="26" name="Can 25"/>
            <p:cNvSpPr/>
            <p:nvPr/>
          </p:nvSpPr>
          <p:spPr>
            <a:xfrm>
              <a:off x="4572001" y="339502"/>
              <a:ext cx="3606800" cy="1800200"/>
            </a:xfrm>
            <a:prstGeom prst="can">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srgbClr val="145284"/>
                </a:solidFill>
              </a:endParaRPr>
            </a:p>
          </p:txBody>
        </p:sp>
      </p:grpSp>
      <p:sp>
        <p:nvSpPr>
          <p:cNvPr id="22" name="TextBox 21"/>
          <p:cNvSpPr txBox="1"/>
          <p:nvPr/>
        </p:nvSpPr>
        <p:spPr>
          <a:xfrm>
            <a:off x="3791744" y="4869160"/>
            <a:ext cx="960107" cy="318100"/>
          </a:xfrm>
          <a:prstGeom prst="rect">
            <a:avLst/>
          </a:prstGeom>
          <a:noFill/>
        </p:spPr>
        <p:txBody>
          <a:bodyPr wrap="square" rtlCol="0">
            <a:spAutoFit/>
          </a:bodyPr>
          <a:lstStyle/>
          <a:p>
            <a:pPr algn="ctr"/>
            <a:r>
              <a:rPr lang="en-GB" sz="1467" dirty="0">
                <a:solidFill>
                  <a:srgbClr val="145284"/>
                </a:solidFill>
              </a:rPr>
              <a:t>Web</a:t>
            </a:r>
          </a:p>
        </p:txBody>
      </p:sp>
      <p:sp>
        <p:nvSpPr>
          <p:cNvPr id="28" name="TextBox 27"/>
          <p:cNvSpPr txBox="1"/>
          <p:nvPr/>
        </p:nvSpPr>
        <p:spPr>
          <a:xfrm>
            <a:off x="5009464" y="4826766"/>
            <a:ext cx="1470579" cy="338554"/>
          </a:xfrm>
          <a:prstGeom prst="rect">
            <a:avLst/>
          </a:prstGeom>
          <a:noFill/>
        </p:spPr>
        <p:txBody>
          <a:bodyPr wrap="square" rtlCol="0">
            <a:spAutoFit/>
          </a:bodyPr>
          <a:lstStyle/>
          <a:p>
            <a:pPr algn="ctr"/>
            <a:r>
              <a:rPr lang="en-GB" sz="1600" dirty="0">
                <a:solidFill>
                  <a:srgbClr val="145284"/>
                </a:solidFill>
              </a:rPr>
              <a:t>CrossCheck</a:t>
            </a:r>
          </a:p>
        </p:txBody>
      </p:sp>
      <p:sp>
        <p:nvSpPr>
          <p:cNvPr id="29" name="TextBox 28"/>
          <p:cNvSpPr txBox="1"/>
          <p:nvPr/>
        </p:nvSpPr>
        <p:spPr>
          <a:xfrm>
            <a:off x="6545635" y="4869160"/>
            <a:ext cx="1470579" cy="338554"/>
          </a:xfrm>
          <a:prstGeom prst="rect">
            <a:avLst/>
          </a:prstGeom>
          <a:noFill/>
        </p:spPr>
        <p:txBody>
          <a:bodyPr wrap="square" rtlCol="0">
            <a:spAutoFit/>
          </a:bodyPr>
          <a:lstStyle/>
          <a:p>
            <a:pPr algn="ctr"/>
            <a:r>
              <a:rPr lang="en-GB" sz="1600" dirty="0">
                <a:solidFill>
                  <a:srgbClr val="145284"/>
                </a:solidFill>
              </a:rPr>
              <a:t>Publication</a:t>
            </a:r>
          </a:p>
        </p:txBody>
      </p:sp>
      <p:sp>
        <p:nvSpPr>
          <p:cNvPr id="27" name="Right Arrow 26"/>
          <p:cNvSpPr/>
          <p:nvPr/>
        </p:nvSpPr>
        <p:spPr>
          <a:xfrm>
            <a:off x="6161496" y="2852937"/>
            <a:ext cx="1470675" cy="635017"/>
          </a:xfrm>
          <a:prstGeom prst="rightArrow">
            <a:avLst/>
          </a:prstGeom>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srgbClr val="145284"/>
              </a:solidFill>
            </a:endParaRPr>
          </a:p>
        </p:txBody>
      </p:sp>
      <p:sp>
        <p:nvSpPr>
          <p:cNvPr id="31" name="Right Arrow 30"/>
          <p:cNvSpPr/>
          <p:nvPr/>
        </p:nvSpPr>
        <p:spPr>
          <a:xfrm>
            <a:off x="3179659" y="2856753"/>
            <a:ext cx="1572192" cy="635017"/>
          </a:xfrm>
          <a:prstGeom prst="rightArrow">
            <a:avLst/>
          </a:prstGeom>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srgbClr val="145284"/>
              </a:solidFill>
            </a:endParaRPr>
          </a:p>
        </p:txBody>
      </p:sp>
      <p:sp>
        <p:nvSpPr>
          <p:cNvPr id="32" name="Right Arrow 31"/>
          <p:cNvSpPr/>
          <p:nvPr/>
        </p:nvSpPr>
        <p:spPr>
          <a:xfrm rot="5400000">
            <a:off x="5263782" y="3748910"/>
            <a:ext cx="1029420" cy="635017"/>
          </a:xfrm>
          <a:prstGeom prst="rightArrow">
            <a:avLst/>
          </a:prstGeom>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srgbClr val="145284"/>
              </a:solidFill>
            </a:endParaRPr>
          </a:p>
        </p:txBody>
      </p:sp>
      <p:pic>
        <p:nvPicPr>
          <p:cNvPr id="8195" name="Picture 3" descr="C:\Users\Laurie\Desktop\Icons\Folders\folder\folder-512.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2677" y="2065621"/>
            <a:ext cx="626835" cy="626835"/>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0" descr="C:\Users\Laurie\Desktop\Icons\Users\conference\conference-512.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36125" y="2766605"/>
            <a:ext cx="613388" cy="613388"/>
          </a:xfrm>
          <a:prstGeom prst="rect">
            <a:avLst/>
          </a:prstGeom>
          <a:noFill/>
          <a:extLst>
            <a:ext uri="{909E8E84-426E-40DD-AFC4-6F175D3DCCD1}">
              <a14:hiddenFill xmlns:a14="http://schemas.microsoft.com/office/drawing/2010/main">
                <a:solidFill>
                  <a:srgbClr val="FFFFFF"/>
                </a:solidFill>
              </a14:hiddenFill>
            </a:ext>
          </a:extLst>
        </p:spPr>
      </p:pic>
      <p:sp>
        <p:nvSpPr>
          <p:cNvPr id="36" name="Right Arrow 35"/>
          <p:cNvSpPr/>
          <p:nvPr/>
        </p:nvSpPr>
        <p:spPr>
          <a:xfrm>
            <a:off x="1199456" y="2348675"/>
            <a:ext cx="956832" cy="504261"/>
          </a:xfrm>
          <a:prstGeom prst="rightArrow">
            <a:avLst/>
          </a:prstGeom>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srgbClr val="145284"/>
              </a:solidFill>
            </a:endParaRPr>
          </a:p>
        </p:txBody>
      </p:sp>
    </p:spTree>
    <p:extLst>
      <p:ext uri="{BB962C8B-B14F-4D97-AF65-F5344CB8AC3E}">
        <p14:creationId xmlns:p14="http://schemas.microsoft.com/office/powerpoint/2010/main" val="2400589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500"/>
                                        <p:tgtEl>
                                          <p:spTgt spid="3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par>
                                <p:cTn id="17" presetID="10"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10" presetClass="entr" presetSubtype="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500"/>
                                        <p:tgtEl>
                                          <p:spTgt spid="2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500"/>
                                        <p:tgtEl>
                                          <p:spTgt spid="29"/>
                                        </p:tgtEl>
                                      </p:cBhvr>
                                    </p:animEffect>
                                  </p:childTnLst>
                                </p:cTn>
                              </p:par>
                              <p:par>
                                <p:cTn id="29" presetID="10" presetClass="entr" presetSubtype="0" fill="hold"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
                                            <p:txEl>
                                              <p:pRg st="0" end="0"/>
                                            </p:txEl>
                                          </p:spTgt>
                                        </p:tgtEl>
                                        <p:attrNameLst>
                                          <p:attrName>style.visibility</p:attrName>
                                        </p:attrNameLst>
                                      </p:cBhvr>
                                      <p:to>
                                        <p:strVal val="visible"/>
                                      </p:to>
                                    </p:set>
                                    <p:animEffect transition="in" filter="fade">
                                      <p:cBhvr>
                                        <p:cTn id="34" dur="500"/>
                                        <p:tgtEl>
                                          <p:spTgt spid="3">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fade">
                                      <p:cBhvr>
                                        <p:cTn id="39" dur="500"/>
                                        <p:tgtEl>
                                          <p:spTgt spid="27"/>
                                        </p:tgtEl>
                                      </p:cBhvr>
                                    </p:animEffect>
                                  </p:childTnLst>
                                </p:cTn>
                              </p:par>
                              <p:par>
                                <p:cTn id="40" presetID="10" presetClass="entr" presetSubtype="0"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2" grpId="0"/>
      <p:bldP spid="28" grpId="0"/>
      <p:bldP spid="29" grpId="0"/>
      <p:bldP spid="27" grpId="0" animBg="1"/>
      <p:bldP spid="31" grpId="0" animBg="1"/>
      <p:bldP spid="3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07734" y="365125"/>
            <a:ext cx="10146066" cy="1325563"/>
          </a:xfrm>
        </p:spPr>
        <p:txBody>
          <a:bodyPr>
            <a:normAutofit/>
          </a:bodyPr>
          <a:lstStyle/>
          <a:p>
            <a:r>
              <a:rPr lang="zh-TW" altLang="en-US" sz="4800" b="1" dirty="0" smtClean="0">
                <a:latin typeface="Arial Unicode MS" panose="020B0604020202020204" pitchFamily="34" charset="-120"/>
                <a:ea typeface="Arial Unicode MS" panose="020B0604020202020204" pitchFamily="34" charset="-120"/>
                <a:cs typeface="Arial Unicode MS" panose="020B0604020202020204" pitchFamily="34" charset="-120"/>
              </a:rPr>
              <a:t>合作夥伴</a:t>
            </a:r>
            <a:endParaRPr lang="en-US" altLang="zh-TW" sz="4800" b="1" dirty="0">
              <a:latin typeface="Arial Unicode MS" panose="020B0604020202020204" pitchFamily="34" charset="-120"/>
              <a:ea typeface="Arial Unicode MS" panose="020B0604020202020204" pitchFamily="34" charset="-120"/>
              <a:cs typeface="Arial Unicode MS" panose="020B0604020202020204" pitchFamily="34" charset="-120"/>
            </a:endParaRPr>
          </a:p>
        </p:txBody>
      </p:sp>
      <p:pic>
        <p:nvPicPr>
          <p:cNvPr id="1033" name="Picture 9" descr="http://cdn2.hubspot.net/hub/92785/file-304561836-png/assets/img/ebscohost-logo.png?t=1409338081543">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0666" y="4486448"/>
            <a:ext cx="2584822" cy="129241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cdn2.hubspot.net/hub/92785/file-302949164-png/assets/img/Nature-Logo.png?t=1409338081543">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19801" y="2666842"/>
            <a:ext cx="2374249" cy="53816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ttp://cdn2.hubspot.net/hub/92785/file-303646403-png/assets/img/wiley_blackwell_logo.png?t=1409338081543">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08962" y="2311773"/>
            <a:ext cx="3345360" cy="1003610"/>
          </a:xfrm>
          <a:prstGeom prst="rect">
            <a:avLst/>
          </a:prstGeom>
          <a:noFill/>
          <a:extLst>
            <a:ext uri="{909E8E84-426E-40DD-AFC4-6F175D3DCCD1}">
              <a14:hiddenFill xmlns:a14="http://schemas.microsoft.com/office/drawing/2010/main">
                <a:solidFill>
                  <a:srgbClr val="FFFFFF"/>
                </a:solidFill>
              </a14:hiddenFill>
            </a:ext>
          </a:extLst>
        </p:spPr>
      </p:pic>
      <p:pic>
        <p:nvPicPr>
          <p:cNvPr id="18" name="圖片 17"/>
          <p:cNvPicPr>
            <a:picLocks noChangeAspect="1"/>
          </p:cNvPicPr>
          <p:nvPr/>
        </p:nvPicPr>
        <p:blipFill>
          <a:blip r:embed="rId8"/>
          <a:stretch>
            <a:fillRect/>
          </a:stretch>
        </p:blipFill>
        <p:spPr>
          <a:xfrm>
            <a:off x="7745890" y="5040435"/>
            <a:ext cx="3185879" cy="981938"/>
          </a:xfrm>
          <a:prstGeom prst="rect">
            <a:avLst/>
          </a:prstGeom>
        </p:spPr>
      </p:pic>
      <p:pic>
        <p:nvPicPr>
          <p:cNvPr id="19" name="圖片 18"/>
          <p:cNvPicPr>
            <a:picLocks noChangeAspect="1"/>
          </p:cNvPicPr>
          <p:nvPr/>
        </p:nvPicPr>
        <p:blipFill>
          <a:blip r:embed="rId9"/>
          <a:stretch>
            <a:fillRect/>
          </a:stretch>
        </p:blipFill>
        <p:spPr>
          <a:xfrm>
            <a:off x="5313450" y="3594247"/>
            <a:ext cx="2971103" cy="1306770"/>
          </a:xfrm>
          <a:prstGeom prst="rect">
            <a:avLst/>
          </a:prstGeom>
        </p:spPr>
      </p:pic>
      <p:pic>
        <p:nvPicPr>
          <p:cNvPr id="20" name="圖片 19"/>
          <p:cNvPicPr>
            <a:picLocks noChangeAspect="1"/>
          </p:cNvPicPr>
          <p:nvPr/>
        </p:nvPicPr>
        <p:blipFill>
          <a:blip r:embed="rId10"/>
          <a:stretch>
            <a:fillRect/>
          </a:stretch>
        </p:blipFill>
        <p:spPr>
          <a:xfrm>
            <a:off x="1207734" y="2201395"/>
            <a:ext cx="1697155" cy="1774346"/>
          </a:xfrm>
          <a:prstGeom prst="rect">
            <a:avLst/>
          </a:prstGeom>
        </p:spPr>
      </p:pic>
    </p:spTree>
    <p:extLst>
      <p:ext uri="{BB962C8B-B14F-4D97-AF65-F5344CB8AC3E}">
        <p14:creationId xmlns:p14="http://schemas.microsoft.com/office/powerpoint/2010/main" val="36643843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err="1">
                <a:latin typeface="Arial Unicode MS" panose="020B0604020202020204" pitchFamily="34" charset="-120"/>
                <a:ea typeface="Arial Unicode MS" panose="020B0604020202020204" pitchFamily="34" charset="-120"/>
                <a:cs typeface="Arial Unicode MS" panose="020B0604020202020204" pitchFamily="34" charset="-120"/>
              </a:rPr>
              <a:t>iThenticate</a:t>
            </a:r>
            <a:r>
              <a:rPr lang="en-US" altLang="zh-TW" b="1" dirty="0">
                <a:latin typeface="Arial Unicode MS" panose="020B0604020202020204" pitchFamily="34" charset="-120"/>
                <a:ea typeface="Arial Unicode MS" panose="020B0604020202020204" pitchFamily="34" charset="-120"/>
                <a:cs typeface="Arial Unicode MS" panose="020B0604020202020204" pitchFamily="34" charset="-120"/>
              </a:rPr>
              <a:t> </a:t>
            </a:r>
            <a:r>
              <a:rPr lang="zh-TW" altLang="en-US" b="1" dirty="0">
                <a:latin typeface="Arial Unicode MS" panose="020B0604020202020204" pitchFamily="34" charset="-120"/>
                <a:ea typeface="Arial Unicode MS" panose="020B0604020202020204" pitchFamily="34" charset="-120"/>
                <a:cs typeface="Arial Unicode MS" panose="020B0604020202020204" pitchFamily="34" charset="-120"/>
              </a:rPr>
              <a:t>資料庫內容</a:t>
            </a:r>
            <a:endParaRPr lang="zh-TW" altLang="en-US" dirty="0">
              <a:latin typeface="Arial Unicode MS" panose="020B0604020202020204" pitchFamily="34" charset="-120"/>
              <a:ea typeface="Arial Unicode MS" panose="020B0604020202020204" pitchFamily="34" charset="-120"/>
              <a:cs typeface="Arial Unicode MS" panose="020B0604020202020204" pitchFamily="34" charset="-120"/>
            </a:endParaRPr>
          </a:p>
        </p:txBody>
      </p:sp>
      <p:sp>
        <p:nvSpPr>
          <p:cNvPr id="4" name="圓角矩形 3"/>
          <p:cNvSpPr/>
          <p:nvPr/>
        </p:nvSpPr>
        <p:spPr>
          <a:xfrm>
            <a:off x="838200" y="1617667"/>
            <a:ext cx="4001086" cy="914400"/>
          </a:xfrm>
          <a:prstGeom prst="roundRect">
            <a:avLst/>
          </a:prstGeom>
          <a:gradFill flip="none" rotWithShape="1">
            <a:gsLst>
              <a:gs pos="0">
                <a:schemeClr val="accent6">
                  <a:lumMod val="40000"/>
                  <a:lumOff val="60000"/>
                </a:schemeClr>
              </a:gs>
              <a:gs pos="46000">
                <a:schemeClr val="accent6">
                  <a:lumMod val="95000"/>
                  <a:lumOff val="5000"/>
                </a:schemeClr>
              </a:gs>
              <a:gs pos="100000">
                <a:schemeClr val="accent6">
                  <a:lumMod val="60000"/>
                </a:schemeClr>
              </a:gs>
            </a:gsLst>
            <a:path path="circle">
              <a:fillToRect l="50000" t="130000" r="50000" b="-30000"/>
            </a:path>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1"/>
          </a:lnRef>
          <a:fillRef idx="3">
            <a:schemeClr val="accent1"/>
          </a:fillRef>
          <a:effectRef idx="3">
            <a:schemeClr val="accent1"/>
          </a:effectRef>
          <a:fontRef idx="minor">
            <a:schemeClr val="lt1"/>
          </a:fontRef>
        </p:style>
        <p:txBody>
          <a:bodyPr rtlCol="0" anchor="ctr"/>
          <a:lstStyle/>
          <a:p>
            <a:pPr algn="ctr"/>
            <a:r>
              <a:rPr lang="zh-TW" altLang="en-US" sz="3200" b="1" dirty="0" smtClean="0"/>
              <a:t>誰在使用</a:t>
            </a:r>
            <a:r>
              <a:rPr lang="en-US" altLang="zh-TW" sz="3200" b="1" dirty="0" err="1" smtClean="0"/>
              <a:t>iThenticat</a:t>
            </a:r>
            <a:r>
              <a:rPr lang="en-US" altLang="zh-TW" sz="3200" b="1" dirty="0" err="1"/>
              <a:t>e</a:t>
            </a:r>
            <a:endParaRPr lang="zh-TW" altLang="en-US" sz="3200" b="1" dirty="0"/>
          </a:p>
        </p:txBody>
      </p:sp>
      <p:sp>
        <p:nvSpPr>
          <p:cNvPr id="8" name="矩形 7"/>
          <p:cNvSpPr/>
          <p:nvPr/>
        </p:nvSpPr>
        <p:spPr>
          <a:xfrm>
            <a:off x="803994" y="3183565"/>
            <a:ext cx="4330713" cy="707886"/>
          </a:xfrm>
          <a:prstGeom prst="rect">
            <a:avLst/>
          </a:prstGeom>
        </p:spPr>
        <p:txBody>
          <a:bodyPr wrap="square">
            <a:spAutoFit/>
          </a:bodyPr>
          <a:lstStyle/>
          <a:p>
            <a:r>
              <a:rPr lang="en-US" altLang="zh-TW" sz="2000" b="1" dirty="0" smtClean="0">
                <a:latin typeface="MicrosoftJhengHeiBold"/>
              </a:rPr>
              <a:t>530+</a:t>
            </a:r>
            <a:r>
              <a:rPr lang="zh-TW" altLang="en-US" sz="2000" b="1" dirty="0" smtClean="0">
                <a:latin typeface="MicrosoftJhengHeiBold"/>
              </a:rPr>
              <a:t>科技</a:t>
            </a:r>
            <a:r>
              <a:rPr lang="zh-TW" altLang="en-US" sz="2000" b="1" dirty="0">
                <a:latin typeface="MicrosoftJhengHeiBold"/>
              </a:rPr>
              <a:t>醫學相關</a:t>
            </a:r>
            <a:r>
              <a:rPr lang="zh-TW" altLang="en-US" sz="2000" b="1" dirty="0" smtClean="0">
                <a:latin typeface="MicrosoftJhengHeiBold"/>
              </a:rPr>
              <a:t>的出版社皆透過</a:t>
            </a:r>
            <a:r>
              <a:rPr lang="en-US" altLang="zh-TW" sz="2000" b="1" dirty="0" err="1" smtClean="0">
                <a:solidFill>
                  <a:srgbClr val="FF0000"/>
                </a:solidFill>
              </a:rPr>
              <a:t>CrossCheck</a:t>
            </a:r>
            <a:r>
              <a:rPr lang="zh-TW" altLang="en-US" sz="2000" b="1" dirty="0" smtClean="0"/>
              <a:t>使用</a:t>
            </a:r>
            <a:r>
              <a:rPr lang="en-US" altLang="zh-TW" sz="2000" b="1" dirty="0" err="1" smtClean="0">
                <a:solidFill>
                  <a:srgbClr val="0070C0"/>
                </a:solidFill>
                <a:latin typeface="MicrosoftJhengHeiBold"/>
              </a:rPr>
              <a:t>iThenticate</a:t>
            </a:r>
            <a:r>
              <a:rPr lang="en-US" altLang="zh-TW" sz="2000" b="1" dirty="0" smtClean="0">
                <a:latin typeface="MicrosoftJhengHeiBold"/>
              </a:rPr>
              <a:t> </a:t>
            </a:r>
            <a:r>
              <a:rPr lang="zh-TW" altLang="en-US" sz="2000" b="1" dirty="0">
                <a:latin typeface="MicrosoftJhengHeiBold"/>
              </a:rPr>
              <a:t>檢測文稿</a:t>
            </a:r>
            <a:endParaRPr lang="zh-TW" altLang="en-US" sz="2000" dirty="0"/>
          </a:p>
        </p:txBody>
      </p:sp>
      <p:sp>
        <p:nvSpPr>
          <p:cNvPr id="9" name="矩形 8"/>
          <p:cNvSpPr/>
          <p:nvPr/>
        </p:nvSpPr>
        <p:spPr>
          <a:xfrm>
            <a:off x="274851" y="4024944"/>
            <a:ext cx="3053329" cy="3170099"/>
          </a:xfrm>
          <a:prstGeom prst="rect">
            <a:avLst/>
          </a:prstGeom>
        </p:spPr>
        <p:txBody>
          <a:bodyPr wrap="square">
            <a:spAutoFit/>
          </a:bodyPr>
          <a:lstStyle/>
          <a:p>
            <a:r>
              <a:rPr lang="en-US" altLang="zh-TW" sz="2000" dirty="0">
                <a:solidFill>
                  <a:schemeClr val="accent2">
                    <a:lumMod val="75000"/>
                  </a:schemeClr>
                </a:solidFill>
              </a:rPr>
              <a:t>American Chemical Society</a:t>
            </a:r>
          </a:p>
          <a:p>
            <a:r>
              <a:rPr lang="en-US" altLang="zh-TW" sz="2000" dirty="0">
                <a:solidFill>
                  <a:schemeClr val="accent2">
                    <a:lumMod val="75000"/>
                  </a:schemeClr>
                </a:solidFill>
              </a:rPr>
              <a:t>American Institute of Physics</a:t>
            </a:r>
          </a:p>
          <a:p>
            <a:r>
              <a:rPr lang="en-US" altLang="zh-TW" sz="2000" dirty="0">
                <a:solidFill>
                  <a:schemeClr val="accent2">
                    <a:lumMod val="75000"/>
                  </a:schemeClr>
                </a:solidFill>
              </a:rPr>
              <a:t>American Physical Society</a:t>
            </a:r>
          </a:p>
          <a:p>
            <a:r>
              <a:rPr lang="en-US" altLang="zh-TW" sz="2000" dirty="0">
                <a:solidFill>
                  <a:schemeClr val="accent2">
                    <a:lumMod val="75000"/>
                  </a:schemeClr>
                </a:solidFill>
              </a:rPr>
              <a:t>Elsevier</a:t>
            </a:r>
          </a:p>
          <a:p>
            <a:r>
              <a:rPr lang="en-US" altLang="zh-TW" sz="2000" dirty="0">
                <a:solidFill>
                  <a:schemeClr val="accent2">
                    <a:lumMod val="75000"/>
                  </a:schemeClr>
                </a:solidFill>
              </a:rPr>
              <a:t>IEEE</a:t>
            </a:r>
          </a:p>
          <a:p>
            <a:r>
              <a:rPr lang="en-US" altLang="zh-TW" sz="2000" dirty="0">
                <a:solidFill>
                  <a:schemeClr val="accent2">
                    <a:lumMod val="75000"/>
                  </a:schemeClr>
                </a:solidFill>
              </a:rPr>
              <a:t>Institute of Physics</a:t>
            </a:r>
          </a:p>
          <a:p>
            <a:r>
              <a:rPr lang="en-US" altLang="zh-TW" sz="2000" dirty="0">
                <a:solidFill>
                  <a:schemeClr val="accent2">
                    <a:lumMod val="75000"/>
                  </a:schemeClr>
                </a:solidFill>
              </a:rPr>
              <a:t>Lippincott Williams &amp; Wilkins </a:t>
            </a:r>
          </a:p>
          <a:p>
            <a:endParaRPr lang="en-US" altLang="zh-TW" sz="2000" dirty="0"/>
          </a:p>
        </p:txBody>
      </p:sp>
      <p:sp>
        <p:nvSpPr>
          <p:cNvPr id="10" name="矩形 9"/>
          <p:cNvSpPr/>
          <p:nvPr/>
        </p:nvSpPr>
        <p:spPr>
          <a:xfrm>
            <a:off x="3328180" y="3995678"/>
            <a:ext cx="2439574" cy="2554545"/>
          </a:xfrm>
          <a:prstGeom prst="rect">
            <a:avLst/>
          </a:prstGeom>
        </p:spPr>
        <p:txBody>
          <a:bodyPr wrap="square">
            <a:spAutoFit/>
          </a:bodyPr>
          <a:lstStyle/>
          <a:p>
            <a:r>
              <a:rPr lang="en-US" altLang="zh-TW" sz="2000" dirty="0" smtClean="0">
                <a:solidFill>
                  <a:schemeClr val="accent2">
                    <a:lumMod val="75000"/>
                  </a:schemeClr>
                </a:solidFill>
              </a:rPr>
              <a:t>Nature </a:t>
            </a:r>
            <a:r>
              <a:rPr lang="en-US" altLang="zh-TW" sz="2000" dirty="0">
                <a:solidFill>
                  <a:schemeClr val="accent2">
                    <a:lumMod val="75000"/>
                  </a:schemeClr>
                </a:solidFill>
              </a:rPr>
              <a:t>Publishing</a:t>
            </a:r>
          </a:p>
          <a:p>
            <a:r>
              <a:rPr lang="en-US" altLang="zh-TW" sz="2000" dirty="0">
                <a:solidFill>
                  <a:schemeClr val="accent2">
                    <a:lumMod val="75000"/>
                  </a:schemeClr>
                </a:solidFill>
              </a:rPr>
              <a:t>Ovid</a:t>
            </a:r>
          </a:p>
          <a:p>
            <a:r>
              <a:rPr lang="en-US" altLang="zh-TW" sz="2000" dirty="0">
                <a:solidFill>
                  <a:schemeClr val="accent2">
                    <a:lumMod val="75000"/>
                  </a:schemeClr>
                </a:solidFill>
              </a:rPr>
              <a:t>Oxford University Press</a:t>
            </a:r>
          </a:p>
          <a:p>
            <a:r>
              <a:rPr lang="en-US" altLang="zh-TW" sz="2000" dirty="0">
                <a:solidFill>
                  <a:schemeClr val="accent2">
                    <a:lumMod val="75000"/>
                  </a:schemeClr>
                </a:solidFill>
              </a:rPr>
              <a:t>Sage Publications</a:t>
            </a:r>
          </a:p>
          <a:p>
            <a:r>
              <a:rPr lang="en-US" altLang="zh-TW" sz="2000" dirty="0">
                <a:solidFill>
                  <a:schemeClr val="accent2">
                    <a:lumMod val="75000"/>
                  </a:schemeClr>
                </a:solidFill>
              </a:rPr>
              <a:t>Springer</a:t>
            </a:r>
          </a:p>
          <a:p>
            <a:r>
              <a:rPr lang="en-US" altLang="zh-TW" sz="2000" dirty="0">
                <a:solidFill>
                  <a:schemeClr val="accent2">
                    <a:lumMod val="75000"/>
                  </a:schemeClr>
                </a:solidFill>
              </a:rPr>
              <a:t>Taylor &amp; Francis</a:t>
            </a:r>
          </a:p>
          <a:p>
            <a:r>
              <a:rPr lang="en-US" altLang="zh-TW" sz="2000" dirty="0">
                <a:solidFill>
                  <a:schemeClr val="accent2">
                    <a:lumMod val="75000"/>
                  </a:schemeClr>
                </a:solidFill>
              </a:rPr>
              <a:t>Wiley Blackwell</a:t>
            </a:r>
          </a:p>
        </p:txBody>
      </p:sp>
      <p:sp>
        <p:nvSpPr>
          <p:cNvPr id="11" name="圓角矩形 10"/>
          <p:cNvSpPr/>
          <p:nvPr/>
        </p:nvSpPr>
        <p:spPr>
          <a:xfrm>
            <a:off x="6644566" y="1617667"/>
            <a:ext cx="4847641" cy="914400"/>
          </a:xfrm>
          <a:prstGeom prst="roundRect">
            <a:avLst/>
          </a:prstGeom>
          <a:gradFill flip="none" rotWithShape="1">
            <a:gsLst>
              <a:gs pos="0">
                <a:schemeClr val="accent6">
                  <a:lumMod val="40000"/>
                  <a:lumOff val="60000"/>
                </a:schemeClr>
              </a:gs>
              <a:gs pos="46000">
                <a:schemeClr val="accent6">
                  <a:lumMod val="95000"/>
                  <a:lumOff val="5000"/>
                </a:schemeClr>
              </a:gs>
              <a:gs pos="100000">
                <a:schemeClr val="accent6">
                  <a:lumMod val="60000"/>
                </a:schemeClr>
              </a:gs>
            </a:gsLst>
            <a:path path="circle">
              <a:fillToRect l="50000" t="130000" r="50000" b="-30000"/>
            </a:path>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smtClean="0"/>
              <a:t>可靠且豐</a:t>
            </a:r>
            <a:r>
              <a:rPr lang="zh-TW" altLang="en-US" sz="3200" b="1" dirty="0"/>
              <a:t>富</a:t>
            </a:r>
            <a:r>
              <a:rPr lang="zh-TW" altLang="en-US" sz="3200" b="1" dirty="0" smtClean="0"/>
              <a:t>比對來源的</a:t>
            </a:r>
            <a:endParaRPr lang="zh-TW" altLang="en-US" sz="3200" b="1" dirty="0"/>
          </a:p>
        </p:txBody>
      </p:sp>
      <p:sp>
        <p:nvSpPr>
          <p:cNvPr id="13" name="矩形 12"/>
          <p:cNvSpPr/>
          <p:nvPr/>
        </p:nvSpPr>
        <p:spPr>
          <a:xfrm>
            <a:off x="6377274" y="3137556"/>
            <a:ext cx="2861200" cy="707886"/>
          </a:xfrm>
          <a:prstGeom prst="rect">
            <a:avLst/>
          </a:prstGeom>
        </p:spPr>
        <p:txBody>
          <a:bodyPr wrap="square">
            <a:spAutoFit/>
          </a:bodyPr>
          <a:lstStyle/>
          <a:p>
            <a:r>
              <a:rPr lang="en-US" altLang="zh-TW" sz="2000" b="1" dirty="0" smtClean="0">
                <a:latin typeface="MicrosoftJhengHeiBold"/>
              </a:rPr>
              <a:t>30+</a:t>
            </a:r>
            <a:r>
              <a:rPr lang="zh-TW" altLang="en-US" sz="2000" b="1" dirty="0" smtClean="0">
                <a:latin typeface="MicrosoftJhengHeiBold"/>
              </a:rPr>
              <a:t>領導品牌的資料庫和期刊平台商</a:t>
            </a:r>
            <a:endParaRPr lang="zh-TW" altLang="en-US" sz="2000" dirty="0"/>
          </a:p>
        </p:txBody>
      </p:sp>
      <p:sp>
        <p:nvSpPr>
          <p:cNvPr id="16" name="矩形 15"/>
          <p:cNvSpPr/>
          <p:nvPr/>
        </p:nvSpPr>
        <p:spPr>
          <a:xfrm>
            <a:off x="9238474" y="3193826"/>
            <a:ext cx="2861200" cy="707886"/>
          </a:xfrm>
          <a:prstGeom prst="rect">
            <a:avLst/>
          </a:prstGeom>
        </p:spPr>
        <p:txBody>
          <a:bodyPr wrap="square">
            <a:spAutoFit/>
          </a:bodyPr>
          <a:lstStyle/>
          <a:p>
            <a:r>
              <a:rPr lang="zh-TW" altLang="en-US" sz="2000" b="1" dirty="0"/>
              <a:t>搜尋比對近十年</a:t>
            </a:r>
            <a:r>
              <a:rPr lang="zh-TW" altLang="en-US" sz="2000" b="1" dirty="0" smtClean="0"/>
              <a:t>來網頁</a:t>
            </a:r>
            <a:r>
              <a:rPr lang="zh-TW" altLang="en-US" sz="2000" b="1" dirty="0"/>
              <a:t>資源</a:t>
            </a:r>
            <a:r>
              <a:rPr lang="en-US" altLang="zh-TW" sz="2000" b="1" dirty="0"/>
              <a:t>(</a:t>
            </a:r>
            <a:r>
              <a:rPr lang="zh-TW" altLang="en-US" sz="2000" b="1" dirty="0"/>
              <a:t>含簡繁中文網頁</a:t>
            </a:r>
            <a:r>
              <a:rPr lang="en-US" altLang="zh-TW" sz="2000" b="1" dirty="0"/>
              <a:t>)</a:t>
            </a:r>
            <a:endParaRPr lang="zh-TW" altLang="en-US" sz="2000" dirty="0"/>
          </a:p>
        </p:txBody>
      </p:sp>
      <p:sp>
        <p:nvSpPr>
          <p:cNvPr id="14" name="矩形 13"/>
          <p:cNvSpPr/>
          <p:nvPr/>
        </p:nvSpPr>
        <p:spPr>
          <a:xfrm>
            <a:off x="6644566" y="3797398"/>
            <a:ext cx="3344112" cy="3170099"/>
          </a:xfrm>
          <a:prstGeom prst="rect">
            <a:avLst/>
          </a:prstGeom>
        </p:spPr>
        <p:txBody>
          <a:bodyPr wrap="square">
            <a:spAutoFit/>
          </a:bodyPr>
          <a:lstStyle/>
          <a:p>
            <a:r>
              <a:rPr lang="en-US" altLang="zh-TW" sz="2000" dirty="0">
                <a:solidFill>
                  <a:schemeClr val="accent2">
                    <a:lumMod val="75000"/>
                  </a:schemeClr>
                </a:solidFill>
              </a:rPr>
              <a:t>ABC CLIO</a:t>
            </a:r>
          </a:p>
          <a:p>
            <a:r>
              <a:rPr lang="en-US" altLang="zh-TW" sz="2000" dirty="0">
                <a:solidFill>
                  <a:schemeClr val="accent2">
                    <a:lumMod val="75000"/>
                  </a:schemeClr>
                </a:solidFill>
              </a:rPr>
              <a:t>Cengage Learning</a:t>
            </a:r>
          </a:p>
          <a:p>
            <a:r>
              <a:rPr lang="en-US" altLang="zh-TW" sz="2000" dirty="0" err="1" smtClean="0">
                <a:solidFill>
                  <a:schemeClr val="accent2">
                    <a:lumMod val="75000"/>
                  </a:schemeClr>
                </a:solidFill>
              </a:rPr>
              <a:t>EBSCOHost</a:t>
            </a:r>
            <a:endParaRPr lang="en-US" altLang="zh-TW" sz="2000" dirty="0" smtClean="0">
              <a:solidFill>
                <a:schemeClr val="accent2">
                  <a:lumMod val="75000"/>
                </a:schemeClr>
              </a:solidFill>
            </a:endParaRPr>
          </a:p>
          <a:p>
            <a:r>
              <a:rPr lang="en-US" altLang="zh-TW" sz="2000" dirty="0" smtClean="0">
                <a:solidFill>
                  <a:schemeClr val="accent2">
                    <a:lumMod val="75000"/>
                  </a:schemeClr>
                </a:solidFill>
              </a:rPr>
              <a:t>Emerald </a:t>
            </a:r>
            <a:r>
              <a:rPr lang="en-US" altLang="zh-TW" sz="2000" dirty="0">
                <a:solidFill>
                  <a:schemeClr val="accent2">
                    <a:lumMod val="75000"/>
                  </a:schemeClr>
                </a:solidFill>
              </a:rPr>
              <a:t>Journals</a:t>
            </a:r>
          </a:p>
          <a:p>
            <a:r>
              <a:rPr lang="en-US" altLang="zh-TW" sz="2000" dirty="0">
                <a:solidFill>
                  <a:schemeClr val="accent2">
                    <a:lumMod val="75000"/>
                  </a:schemeClr>
                </a:solidFill>
              </a:rPr>
              <a:t>Gale: </a:t>
            </a:r>
            <a:r>
              <a:rPr lang="en-US" altLang="zh-TW" sz="2000" dirty="0" smtClean="0">
                <a:solidFill>
                  <a:schemeClr val="accent2">
                    <a:lumMod val="75000"/>
                  </a:schemeClr>
                </a:solidFill>
              </a:rPr>
              <a:t>86M </a:t>
            </a:r>
            <a:r>
              <a:rPr lang="en-US" altLang="zh-TW" sz="2000" dirty="0">
                <a:solidFill>
                  <a:schemeClr val="accent2">
                    <a:lumMod val="75000"/>
                  </a:schemeClr>
                </a:solidFill>
              </a:rPr>
              <a:t>articles</a:t>
            </a:r>
          </a:p>
          <a:p>
            <a:r>
              <a:rPr lang="en-US" altLang="zh-TW" sz="2000" dirty="0">
                <a:solidFill>
                  <a:schemeClr val="accent2">
                    <a:lumMod val="75000"/>
                  </a:schemeClr>
                </a:solidFill>
              </a:rPr>
              <a:t>Pearson, McGraw-Hill and </a:t>
            </a:r>
            <a:r>
              <a:rPr lang="en-US" altLang="zh-TW" sz="2000" dirty="0" smtClean="0">
                <a:solidFill>
                  <a:schemeClr val="accent2">
                    <a:lumMod val="75000"/>
                  </a:schemeClr>
                </a:solidFill>
              </a:rPr>
              <a:t>Wiley</a:t>
            </a:r>
          </a:p>
          <a:p>
            <a:r>
              <a:rPr lang="en-US" altLang="zh-TW" sz="2000" dirty="0" smtClean="0">
                <a:solidFill>
                  <a:schemeClr val="accent2">
                    <a:lumMod val="75000"/>
                  </a:schemeClr>
                </a:solidFill>
              </a:rPr>
              <a:t>ProQuest</a:t>
            </a:r>
            <a:endParaRPr lang="en-US" altLang="zh-TW" sz="2000" dirty="0">
              <a:solidFill>
                <a:schemeClr val="accent2">
                  <a:lumMod val="75000"/>
                </a:schemeClr>
              </a:solidFill>
            </a:endParaRPr>
          </a:p>
          <a:p>
            <a:r>
              <a:rPr lang="en-US" altLang="zh-TW" sz="2000" dirty="0" smtClean="0">
                <a:solidFill>
                  <a:schemeClr val="accent2">
                    <a:lumMod val="75000"/>
                  </a:schemeClr>
                </a:solidFill>
              </a:rPr>
              <a:t>PubMed/</a:t>
            </a:r>
            <a:r>
              <a:rPr lang="en-US" altLang="zh-TW" sz="2000" dirty="0" err="1" smtClean="0">
                <a:solidFill>
                  <a:schemeClr val="accent2">
                    <a:lumMod val="75000"/>
                  </a:schemeClr>
                </a:solidFill>
              </a:rPr>
              <a:t>MedLine</a:t>
            </a:r>
            <a:endParaRPr lang="en-US" altLang="zh-TW" sz="2000" dirty="0" smtClean="0">
              <a:solidFill>
                <a:schemeClr val="accent2">
                  <a:lumMod val="75000"/>
                </a:schemeClr>
              </a:solidFill>
            </a:endParaRPr>
          </a:p>
          <a:p>
            <a:r>
              <a:rPr lang="en-US" altLang="zh-TW" sz="2000" dirty="0" smtClean="0">
                <a:solidFill>
                  <a:schemeClr val="accent2">
                    <a:lumMod val="75000"/>
                  </a:schemeClr>
                </a:solidFill>
              </a:rPr>
              <a:t>SAGE Reference</a:t>
            </a:r>
            <a:endParaRPr lang="en-US" altLang="zh-TW" sz="2000" dirty="0">
              <a:solidFill>
                <a:schemeClr val="accent2">
                  <a:lumMod val="75000"/>
                </a:schemeClr>
              </a:solidFill>
            </a:endParaRPr>
          </a:p>
        </p:txBody>
      </p:sp>
      <p:sp>
        <p:nvSpPr>
          <p:cNvPr id="17" name="文字方塊 16"/>
          <p:cNvSpPr txBox="1"/>
          <p:nvPr/>
        </p:nvSpPr>
        <p:spPr>
          <a:xfrm>
            <a:off x="8830219" y="5903892"/>
            <a:ext cx="3269455" cy="646331"/>
          </a:xfrm>
          <a:prstGeom prst="rect">
            <a:avLst/>
          </a:prstGeom>
          <a:noFill/>
        </p:spPr>
        <p:txBody>
          <a:bodyPr wrap="square" rtlCol="0">
            <a:spAutoFit/>
          </a:bodyPr>
          <a:lstStyle/>
          <a:p>
            <a:r>
              <a:rPr lang="zh-TW" altLang="en-US" b="1" dirty="0" smtClean="0">
                <a:solidFill>
                  <a:srgbClr val="663300"/>
                </a:solidFill>
                <a:latin typeface="+mj-ea"/>
                <a:ea typeface="+mj-ea"/>
              </a:rPr>
              <a:t>資料來源</a:t>
            </a:r>
            <a:r>
              <a:rPr lang="en-US" altLang="zh-TW" b="1" dirty="0" smtClean="0">
                <a:solidFill>
                  <a:srgbClr val="663300"/>
                </a:solidFill>
                <a:latin typeface="+mj-ea"/>
                <a:ea typeface="+mj-ea"/>
              </a:rPr>
              <a:t>:</a:t>
            </a:r>
          </a:p>
          <a:p>
            <a:r>
              <a:rPr lang="en-US" altLang="zh-TW" b="1" dirty="0" smtClean="0">
                <a:solidFill>
                  <a:srgbClr val="663300"/>
                </a:solidFill>
                <a:latin typeface="+mj-ea"/>
                <a:ea typeface="+mj-ea"/>
                <a:hlinkClick r:id="rId3"/>
              </a:rPr>
              <a:t>http</a:t>
            </a:r>
            <a:r>
              <a:rPr lang="en-US" altLang="zh-TW" b="1" dirty="0">
                <a:solidFill>
                  <a:srgbClr val="663300"/>
                </a:solidFill>
                <a:latin typeface="+mj-ea"/>
                <a:ea typeface="+mj-ea"/>
                <a:hlinkClick r:id="rId3"/>
              </a:rPr>
              <a:t>://</a:t>
            </a:r>
            <a:r>
              <a:rPr lang="en-US" altLang="zh-TW" b="1" dirty="0" smtClean="0">
                <a:solidFill>
                  <a:srgbClr val="663300"/>
                </a:solidFill>
                <a:latin typeface="+mj-ea"/>
                <a:ea typeface="+mj-ea"/>
                <a:hlinkClick r:id="rId3"/>
              </a:rPr>
              <a:t>www.ithenticate.com/content</a:t>
            </a:r>
            <a:r>
              <a:rPr lang="zh-TW" altLang="en-US" b="1" dirty="0">
                <a:solidFill>
                  <a:srgbClr val="663300"/>
                </a:solidFill>
                <a:latin typeface="+mj-ea"/>
                <a:ea typeface="+mj-ea"/>
              </a:rPr>
              <a:t> </a:t>
            </a:r>
            <a:endParaRPr lang="en-US" altLang="zh-TW" b="1" dirty="0" smtClean="0">
              <a:solidFill>
                <a:srgbClr val="663300"/>
              </a:solidFill>
              <a:latin typeface="+mj-ea"/>
              <a:ea typeface="+mj-ea"/>
            </a:endParaRPr>
          </a:p>
        </p:txBody>
      </p:sp>
    </p:spTree>
    <p:extLst>
      <p:ext uri="{BB962C8B-B14F-4D97-AF65-F5344CB8AC3E}">
        <p14:creationId xmlns:p14="http://schemas.microsoft.com/office/powerpoint/2010/main" val="26949439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01793" y="186267"/>
            <a:ext cx="10266873" cy="969963"/>
          </a:xfrm>
        </p:spPr>
        <p:txBody>
          <a:bodyPr>
            <a:normAutofit/>
          </a:bodyPr>
          <a:lstStyle/>
          <a:p>
            <a:r>
              <a:rPr lang="en-US" altLang="zh-TW" dirty="0" smtClean="0">
                <a:solidFill>
                  <a:srgbClr val="0070C0"/>
                </a:solidFill>
                <a:latin typeface="Arial Unicode MS" panose="020B0604020202020204" pitchFamily="34" charset="-120"/>
                <a:ea typeface="Arial Unicode MS" panose="020B0604020202020204" pitchFamily="34" charset="-120"/>
                <a:cs typeface="Arial Unicode MS" panose="020B0604020202020204" pitchFamily="34" charset="-120"/>
              </a:rPr>
              <a:t>2015</a:t>
            </a:r>
            <a:r>
              <a:rPr lang="zh-TW" altLang="en-US" dirty="0" smtClean="0">
                <a:solidFill>
                  <a:srgbClr val="0070C0"/>
                </a:solidFill>
                <a:latin typeface="Arial Unicode MS" panose="020B0604020202020204" pitchFamily="34" charset="-120"/>
                <a:ea typeface="Arial Unicode MS" panose="020B0604020202020204" pitchFamily="34" charset="-120"/>
                <a:cs typeface="Arial Unicode MS" panose="020B0604020202020204" pitchFamily="34" charset="-120"/>
              </a:rPr>
              <a:t>年收錄 臺師大中文出版品</a:t>
            </a:r>
            <a:endParaRPr lang="zh-TW" altLang="en-US" dirty="0">
              <a:solidFill>
                <a:srgbClr val="0070C0"/>
              </a:solidFill>
              <a:latin typeface="Arial Unicode MS" panose="020B0604020202020204" pitchFamily="34" charset="-120"/>
              <a:ea typeface="Arial Unicode MS" panose="020B0604020202020204" pitchFamily="34" charset="-120"/>
              <a:cs typeface="Arial Unicode MS" panose="020B0604020202020204" pitchFamily="34" charset="-120"/>
            </a:endParaRPr>
          </a:p>
        </p:txBody>
      </p:sp>
      <p:graphicFrame>
        <p:nvGraphicFramePr>
          <p:cNvPr id="8" name="表格 7"/>
          <p:cNvGraphicFramePr>
            <a:graphicFrameLocks noGrp="1"/>
          </p:cNvGraphicFramePr>
          <p:nvPr>
            <p:extLst>
              <p:ext uri="{D42A27DB-BD31-4B8C-83A1-F6EECF244321}">
                <p14:modId xmlns:p14="http://schemas.microsoft.com/office/powerpoint/2010/main" val="2877853790"/>
              </p:ext>
            </p:extLst>
          </p:nvPr>
        </p:nvGraphicFramePr>
        <p:xfrm>
          <a:off x="304801" y="1164540"/>
          <a:ext cx="5438659" cy="5287058"/>
        </p:xfrm>
        <a:graphic>
          <a:graphicData uri="http://schemas.openxmlformats.org/drawingml/2006/table">
            <a:tbl>
              <a:tblPr>
                <a:tableStyleId>{5C22544A-7EE6-4342-B048-85BDC9FD1C3A}</a:tableStyleId>
              </a:tblPr>
              <a:tblGrid>
                <a:gridCol w="491067"/>
                <a:gridCol w="3434075"/>
                <a:gridCol w="1513517"/>
              </a:tblGrid>
              <a:tr h="279526">
                <a:tc>
                  <a:txBody>
                    <a:bodyPr/>
                    <a:lstStyle/>
                    <a:p>
                      <a:pPr algn="l" fontAlgn="b"/>
                      <a:r>
                        <a:rPr lang="en-US" sz="1600" b="0" i="0" u="none" strike="noStrike" dirty="0">
                          <a:effectLst/>
                          <a:latin typeface="+mn-lt"/>
                          <a:ea typeface="Arial Unicode MS" panose="020B0604020202020204" pitchFamily="34" charset="-120"/>
                          <a:cs typeface="Arial Unicode MS" panose="020B0604020202020204" pitchFamily="34" charset="-120"/>
                        </a:rPr>
                        <a:t>No.</a:t>
                      </a:r>
                    </a:p>
                  </a:txBody>
                  <a:tcPr marL="9525" marR="9525" marT="9525" marB="0" anchor="b">
                    <a:solidFill>
                      <a:srgbClr val="00B0F0"/>
                    </a:solidFill>
                  </a:tcPr>
                </a:tc>
                <a:tc>
                  <a:txBody>
                    <a:bodyPr/>
                    <a:lstStyle/>
                    <a:p>
                      <a:pPr algn="l" fontAlgn="b"/>
                      <a:r>
                        <a:rPr lang="en-US" sz="1600" b="0" i="0" u="none" strike="noStrike" dirty="0">
                          <a:effectLst/>
                          <a:latin typeface="+mn-lt"/>
                          <a:ea typeface="Arial Unicode MS" panose="020B0604020202020204" pitchFamily="34" charset="-120"/>
                          <a:cs typeface="Arial Unicode MS" panose="020B0604020202020204" pitchFamily="34" charset="-120"/>
                        </a:rPr>
                        <a:t>Journal name</a:t>
                      </a:r>
                    </a:p>
                  </a:txBody>
                  <a:tcPr marL="9525" marR="9525" marT="9525" marB="0" anchor="b">
                    <a:solidFill>
                      <a:srgbClr val="00B0F0"/>
                    </a:solidFill>
                  </a:tcPr>
                </a:tc>
                <a:tc>
                  <a:txBody>
                    <a:bodyPr/>
                    <a:lstStyle/>
                    <a:p>
                      <a:pPr algn="l" fontAlgn="b"/>
                      <a:r>
                        <a:rPr lang="en-US" sz="1600" b="0" i="0" u="none" strike="noStrike" dirty="0">
                          <a:effectLst/>
                          <a:latin typeface="+mn-lt"/>
                          <a:ea typeface="Arial Unicode MS" panose="020B0604020202020204" pitchFamily="34" charset="-120"/>
                          <a:cs typeface="Arial Unicode MS" panose="020B0604020202020204" pitchFamily="34" charset="-120"/>
                        </a:rPr>
                        <a:t>Licensed volumes</a:t>
                      </a:r>
                    </a:p>
                  </a:txBody>
                  <a:tcPr marL="9525" marR="9525" marT="9525" marB="0" anchor="b">
                    <a:solidFill>
                      <a:srgbClr val="00B0F0"/>
                    </a:solidFill>
                  </a:tcPr>
                </a:tc>
              </a:tr>
              <a:tr h="371501">
                <a:tc>
                  <a:txBody>
                    <a:bodyPr/>
                    <a:lstStyle/>
                    <a:p>
                      <a:pPr algn="ctr" fontAlgn="b"/>
                      <a:r>
                        <a:rPr lang="en-US" altLang="zh-TW" sz="1600" b="0" i="0" u="none" strike="noStrike" dirty="0">
                          <a:effectLst/>
                          <a:latin typeface="+mn-lt"/>
                          <a:ea typeface="Arial Unicode MS" panose="020B0604020202020204" pitchFamily="34" charset="-120"/>
                          <a:cs typeface="Arial Unicode MS" panose="020B0604020202020204" pitchFamily="34" charset="-120"/>
                        </a:rPr>
                        <a:t>1</a:t>
                      </a:r>
                    </a:p>
                  </a:txBody>
                  <a:tcPr marL="9525" marR="9525" marT="9525" marB="0" anchor="b"/>
                </a:tc>
                <a:tc>
                  <a:txBody>
                    <a:bodyPr/>
                    <a:lstStyle/>
                    <a:p>
                      <a:pPr algn="l" fontAlgn="b"/>
                      <a:r>
                        <a:rPr lang="en-US" sz="1600" b="0" i="0" u="none" strike="noStrike" dirty="0">
                          <a:solidFill>
                            <a:srgbClr val="000000"/>
                          </a:solidFill>
                          <a:effectLst/>
                          <a:latin typeface="+mn-lt"/>
                          <a:ea typeface="Arial Unicode MS" panose="020B0604020202020204" pitchFamily="34" charset="-120"/>
                          <a:cs typeface="Arial Unicode MS" panose="020B0604020202020204" pitchFamily="34" charset="-120"/>
                        </a:rPr>
                        <a:t>Bulletin of Educational Research　</a:t>
                      </a:r>
                    </a:p>
                  </a:txBody>
                  <a:tcPr marL="9525" marR="9525" marT="9525" marB="0" anchor="b"/>
                </a:tc>
                <a:tc>
                  <a:txBody>
                    <a:bodyPr/>
                    <a:lstStyle/>
                    <a:p>
                      <a:pPr algn="l" fontAlgn="b"/>
                      <a:r>
                        <a:rPr lang="en-US" altLang="zh-TW" sz="1600" b="0" i="0" u="none" strike="noStrike" dirty="0">
                          <a:effectLst/>
                          <a:latin typeface="+mn-lt"/>
                          <a:ea typeface="Arial Unicode MS" panose="020B0604020202020204" pitchFamily="34" charset="-120"/>
                          <a:cs typeface="Arial Unicode MS" panose="020B0604020202020204" pitchFamily="34" charset="-120"/>
                        </a:rPr>
                        <a:t>51:1(3/2005)-</a:t>
                      </a:r>
                    </a:p>
                  </a:txBody>
                  <a:tcPr marL="9525" marR="9525" marT="9525" marB="0" anchor="b"/>
                </a:tc>
              </a:tr>
              <a:tr h="371501">
                <a:tc>
                  <a:txBody>
                    <a:bodyPr/>
                    <a:lstStyle/>
                    <a:p>
                      <a:pPr algn="ctr" fontAlgn="b"/>
                      <a:r>
                        <a:rPr lang="en-US" altLang="zh-TW" sz="1600" b="0" i="0" u="none" strike="noStrike" dirty="0">
                          <a:effectLst/>
                          <a:latin typeface="+mn-lt"/>
                          <a:ea typeface="Arial Unicode MS" panose="020B0604020202020204" pitchFamily="34" charset="-120"/>
                          <a:cs typeface="Arial Unicode MS" panose="020B0604020202020204" pitchFamily="34" charset="-120"/>
                        </a:rPr>
                        <a:t>2</a:t>
                      </a:r>
                    </a:p>
                  </a:txBody>
                  <a:tcPr marL="9525" marR="9525" marT="9525" marB="0" anchor="b"/>
                </a:tc>
                <a:tc>
                  <a:txBody>
                    <a:bodyPr/>
                    <a:lstStyle/>
                    <a:p>
                      <a:pPr algn="l" fontAlgn="b"/>
                      <a:r>
                        <a:rPr lang="en-US" sz="1600" b="0" i="0" u="none" strike="noStrike" dirty="0">
                          <a:solidFill>
                            <a:srgbClr val="000000"/>
                          </a:solidFill>
                          <a:effectLst/>
                          <a:latin typeface="+mn-lt"/>
                          <a:ea typeface="Arial Unicode MS" panose="020B0604020202020204" pitchFamily="34" charset="-120"/>
                          <a:cs typeface="Arial Unicode MS" panose="020B0604020202020204" pitchFamily="34" charset="-120"/>
                        </a:rPr>
                        <a:t>Bulletin of Special Education</a:t>
                      </a:r>
                    </a:p>
                  </a:txBody>
                  <a:tcPr marL="9525" marR="9525" marT="9525" marB="0" anchor="b"/>
                </a:tc>
                <a:tc>
                  <a:txBody>
                    <a:bodyPr/>
                    <a:lstStyle/>
                    <a:p>
                      <a:pPr algn="l" fontAlgn="b"/>
                      <a:r>
                        <a:rPr lang="en-US" altLang="zh-TW" sz="1600" b="0" i="0" u="none" strike="noStrike" dirty="0">
                          <a:effectLst/>
                          <a:latin typeface="+mn-lt"/>
                          <a:ea typeface="Arial Unicode MS" panose="020B0604020202020204" pitchFamily="34" charset="-120"/>
                          <a:cs typeface="Arial Unicode MS" panose="020B0604020202020204" pitchFamily="34" charset="-120"/>
                        </a:rPr>
                        <a:t>32:1(3/2007)-</a:t>
                      </a:r>
                    </a:p>
                  </a:txBody>
                  <a:tcPr marL="9525" marR="9525" marT="9525" marB="0" anchor="b"/>
                </a:tc>
              </a:tr>
              <a:tr h="508881">
                <a:tc>
                  <a:txBody>
                    <a:bodyPr/>
                    <a:lstStyle/>
                    <a:p>
                      <a:pPr algn="ctr" fontAlgn="b"/>
                      <a:r>
                        <a:rPr lang="en-US" altLang="zh-TW" sz="1600" b="0" i="0" u="none" strike="noStrike" dirty="0">
                          <a:effectLst/>
                          <a:latin typeface="+mn-lt"/>
                          <a:ea typeface="Arial Unicode MS" panose="020B0604020202020204" pitchFamily="34" charset="-120"/>
                          <a:cs typeface="Arial Unicode MS" panose="020B0604020202020204" pitchFamily="34" charset="-120"/>
                        </a:rPr>
                        <a:t>3</a:t>
                      </a:r>
                    </a:p>
                  </a:txBody>
                  <a:tcPr marL="9525" marR="9525" marT="9525" marB="0" anchor="b"/>
                </a:tc>
                <a:tc>
                  <a:txBody>
                    <a:bodyPr/>
                    <a:lstStyle/>
                    <a:p>
                      <a:pPr algn="l" fontAlgn="b"/>
                      <a:r>
                        <a:rPr lang="en-US" sz="1600" b="0" i="0" u="none" strike="noStrike" dirty="0">
                          <a:effectLst/>
                          <a:latin typeface="+mn-lt"/>
                          <a:ea typeface="Arial Unicode MS" panose="020B0604020202020204" pitchFamily="34" charset="-120"/>
                          <a:cs typeface="Arial Unicode MS" panose="020B0604020202020204" pitchFamily="34" charset="-120"/>
                        </a:rPr>
                        <a:t>The Bulletin of Civic Education and Leadership</a:t>
                      </a:r>
                    </a:p>
                  </a:txBody>
                  <a:tcPr marL="9525" marR="9525" marT="9525" marB="0" anchor="b"/>
                </a:tc>
                <a:tc>
                  <a:txBody>
                    <a:bodyPr/>
                    <a:lstStyle/>
                    <a:p>
                      <a:pPr algn="l" fontAlgn="b"/>
                      <a:r>
                        <a:rPr lang="en-US" sz="1600" b="0" i="0" u="none" strike="noStrike" dirty="0">
                          <a:effectLst/>
                          <a:latin typeface="+mn-lt"/>
                          <a:ea typeface="Arial Unicode MS" panose="020B0604020202020204" pitchFamily="34" charset="-120"/>
                          <a:cs typeface="Arial Unicode MS" panose="020B0604020202020204" pitchFamily="34" charset="-120"/>
                        </a:rPr>
                        <a:t>no.22(5/2013)-</a:t>
                      </a:r>
                    </a:p>
                  </a:txBody>
                  <a:tcPr marL="9525" marR="9525" marT="9525" marB="0" anchor="b"/>
                </a:tc>
              </a:tr>
              <a:tr h="508881">
                <a:tc>
                  <a:txBody>
                    <a:bodyPr/>
                    <a:lstStyle/>
                    <a:p>
                      <a:pPr algn="ctr" fontAlgn="b"/>
                      <a:r>
                        <a:rPr lang="en-US" altLang="zh-TW" sz="1600" b="0" i="0" u="none" strike="noStrike" dirty="0">
                          <a:effectLst/>
                          <a:latin typeface="+mn-lt"/>
                          <a:ea typeface="Arial Unicode MS" panose="020B0604020202020204" pitchFamily="34" charset="-120"/>
                          <a:cs typeface="Arial Unicode MS" panose="020B0604020202020204" pitchFamily="34" charset="-120"/>
                        </a:rPr>
                        <a:t>4</a:t>
                      </a:r>
                    </a:p>
                  </a:txBody>
                  <a:tcPr marL="9525" marR="9525" marT="9525" marB="0" anchor="b"/>
                </a:tc>
                <a:tc>
                  <a:txBody>
                    <a:bodyPr/>
                    <a:lstStyle/>
                    <a:p>
                      <a:pPr algn="l" fontAlgn="b"/>
                      <a:r>
                        <a:rPr lang="en-US" sz="1600" b="0" i="0" u="none" strike="noStrike" dirty="0">
                          <a:solidFill>
                            <a:srgbClr val="000000"/>
                          </a:solidFill>
                          <a:effectLst/>
                          <a:latin typeface="+mn-lt"/>
                          <a:ea typeface="Arial Unicode MS" panose="020B0604020202020204" pitchFamily="34" charset="-120"/>
                          <a:cs typeface="Arial Unicode MS" panose="020B0604020202020204" pitchFamily="34" charset="-120"/>
                        </a:rPr>
                        <a:t>Journal of Human Development and Family Studies　</a:t>
                      </a:r>
                    </a:p>
                  </a:txBody>
                  <a:tcPr marL="9525" marR="9525" marT="9525" marB="0" anchor="b"/>
                </a:tc>
                <a:tc>
                  <a:txBody>
                    <a:bodyPr/>
                    <a:lstStyle/>
                    <a:p>
                      <a:pPr algn="l" fontAlgn="b"/>
                      <a:r>
                        <a:rPr lang="en-US" sz="1600" b="0" i="0" u="none" strike="noStrike" dirty="0">
                          <a:effectLst/>
                          <a:latin typeface="+mn-lt"/>
                          <a:ea typeface="Arial Unicode MS" panose="020B0604020202020204" pitchFamily="34" charset="-120"/>
                          <a:cs typeface="Arial Unicode MS" panose="020B0604020202020204" pitchFamily="34" charset="-120"/>
                        </a:rPr>
                        <a:t>no.12(2010)-</a:t>
                      </a:r>
                    </a:p>
                  </a:txBody>
                  <a:tcPr marL="9525" marR="9525" marT="9525" marB="0" anchor="b"/>
                </a:tc>
              </a:tr>
              <a:tr h="371501">
                <a:tc>
                  <a:txBody>
                    <a:bodyPr/>
                    <a:lstStyle/>
                    <a:p>
                      <a:pPr algn="ctr" fontAlgn="b"/>
                      <a:r>
                        <a:rPr lang="en-US" altLang="zh-TW" sz="1600" b="0" i="0" u="none" strike="noStrike" dirty="0">
                          <a:effectLst/>
                          <a:latin typeface="+mn-lt"/>
                          <a:ea typeface="Arial Unicode MS" panose="020B0604020202020204" pitchFamily="34" charset="-120"/>
                          <a:cs typeface="Arial Unicode MS" panose="020B0604020202020204" pitchFamily="34" charset="-120"/>
                        </a:rPr>
                        <a:t>5</a:t>
                      </a:r>
                    </a:p>
                  </a:txBody>
                  <a:tcPr marL="9525" marR="9525" marT="9525" marB="0" anchor="b"/>
                </a:tc>
                <a:tc>
                  <a:txBody>
                    <a:bodyPr/>
                    <a:lstStyle/>
                    <a:p>
                      <a:pPr algn="l" fontAlgn="b"/>
                      <a:r>
                        <a:rPr lang="en-US" sz="1600" b="0" i="0" u="none" strike="noStrike" dirty="0">
                          <a:solidFill>
                            <a:srgbClr val="000000"/>
                          </a:solidFill>
                          <a:effectLst/>
                          <a:latin typeface="+mn-lt"/>
                          <a:ea typeface="Arial Unicode MS" panose="020B0604020202020204" pitchFamily="34" charset="-120"/>
                          <a:cs typeface="Arial Unicode MS" panose="020B0604020202020204" pitchFamily="34" charset="-120"/>
                        </a:rPr>
                        <a:t>Bulletin of Educational Psychology</a:t>
                      </a:r>
                    </a:p>
                  </a:txBody>
                  <a:tcPr marL="9525" marR="9525" marT="9525" marB="0" anchor="b"/>
                </a:tc>
                <a:tc>
                  <a:txBody>
                    <a:bodyPr/>
                    <a:lstStyle/>
                    <a:p>
                      <a:pPr algn="l" fontAlgn="b"/>
                      <a:r>
                        <a:rPr lang="en-US" sz="1600" b="0" i="0" u="none" strike="noStrike" dirty="0">
                          <a:effectLst/>
                          <a:latin typeface="+mn-lt"/>
                          <a:ea typeface="Arial Unicode MS" panose="020B0604020202020204" pitchFamily="34" charset="-120"/>
                          <a:cs typeface="Arial Unicode MS" panose="020B0604020202020204" pitchFamily="34" charset="-120"/>
                        </a:rPr>
                        <a:t>no.6(6/1973)-</a:t>
                      </a:r>
                    </a:p>
                  </a:txBody>
                  <a:tcPr marL="9525" marR="9525" marT="9525" marB="0" anchor="b"/>
                </a:tc>
              </a:tr>
              <a:tr h="508881">
                <a:tc>
                  <a:txBody>
                    <a:bodyPr/>
                    <a:lstStyle/>
                    <a:p>
                      <a:pPr algn="ctr" fontAlgn="b"/>
                      <a:r>
                        <a:rPr lang="en-US" altLang="zh-TW" sz="1600" b="0" i="0" u="none" strike="noStrike" dirty="0">
                          <a:effectLst/>
                          <a:latin typeface="+mn-lt"/>
                          <a:ea typeface="Arial Unicode MS" panose="020B0604020202020204" pitchFamily="34" charset="-120"/>
                          <a:cs typeface="Arial Unicode MS" panose="020B0604020202020204" pitchFamily="34" charset="-120"/>
                        </a:rPr>
                        <a:t>6</a:t>
                      </a:r>
                    </a:p>
                  </a:txBody>
                  <a:tcPr marL="9525" marR="9525" marT="9525" marB="0" anchor="b"/>
                </a:tc>
                <a:tc>
                  <a:txBody>
                    <a:bodyPr/>
                    <a:lstStyle/>
                    <a:p>
                      <a:pPr algn="l" fontAlgn="b"/>
                      <a:r>
                        <a:rPr lang="en-US" sz="1600" b="0" i="0" u="none" strike="noStrike" dirty="0">
                          <a:solidFill>
                            <a:srgbClr val="000000"/>
                          </a:solidFill>
                          <a:effectLst/>
                          <a:latin typeface="+mn-lt"/>
                          <a:ea typeface="Arial Unicode MS" panose="020B0604020202020204" pitchFamily="34" charset="-120"/>
                          <a:cs typeface="Arial Unicode MS" panose="020B0604020202020204" pitchFamily="34" charset="-120"/>
                        </a:rPr>
                        <a:t>Journal of Library and Information Science</a:t>
                      </a:r>
                    </a:p>
                  </a:txBody>
                  <a:tcPr marL="9525" marR="9525" marT="9525" marB="0" anchor="b"/>
                </a:tc>
                <a:tc>
                  <a:txBody>
                    <a:bodyPr/>
                    <a:lstStyle/>
                    <a:p>
                      <a:pPr algn="l" fontAlgn="b"/>
                      <a:r>
                        <a:rPr lang="en-US" altLang="zh-TW" sz="1600" b="0" i="0" u="none" strike="noStrike" dirty="0">
                          <a:effectLst/>
                          <a:latin typeface="+mn-lt"/>
                          <a:ea typeface="Arial Unicode MS" panose="020B0604020202020204" pitchFamily="34" charset="-120"/>
                          <a:cs typeface="Arial Unicode MS" panose="020B0604020202020204" pitchFamily="34" charset="-120"/>
                        </a:rPr>
                        <a:t>41:1(4/2014)-</a:t>
                      </a:r>
                    </a:p>
                  </a:txBody>
                  <a:tcPr marL="9525" marR="9525" marT="9525" marB="0" anchor="b"/>
                </a:tc>
              </a:tr>
              <a:tr h="371501">
                <a:tc>
                  <a:txBody>
                    <a:bodyPr/>
                    <a:lstStyle/>
                    <a:p>
                      <a:pPr algn="ctr" fontAlgn="b"/>
                      <a:r>
                        <a:rPr lang="en-US" altLang="zh-TW" sz="1600" b="0" i="0" u="none" strike="noStrike" dirty="0">
                          <a:effectLst/>
                          <a:latin typeface="+mn-lt"/>
                          <a:ea typeface="Arial Unicode MS" panose="020B0604020202020204" pitchFamily="34" charset="-120"/>
                          <a:cs typeface="Arial Unicode MS" panose="020B0604020202020204" pitchFamily="34" charset="-120"/>
                        </a:rPr>
                        <a:t>7</a:t>
                      </a:r>
                    </a:p>
                  </a:txBody>
                  <a:tcPr marL="9525" marR="9525" marT="9525" marB="0" anchor="b"/>
                </a:tc>
                <a:tc>
                  <a:txBody>
                    <a:bodyPr/>
                    <a:lstStyle/>
                    <a:p>
                      <a:pPr algn="l" fontAlgn="b"/>
                      <a:r>
                        <a:rPr lang="en-US" sz="1600" b="0" i="0" u="none" strike="noStrike" dirty="0">
                          <a:solidFill>
                            <a:srgbClr val="000000"/>
                          </a:solidFill>
                          <a:effectLst/>
                          <a:latin typeface="+mn-lt"/>
                          <a:ea typeface="Arial Unicode MS" panose="020B0604020202020204" pitchFamily="34" charset="-120"/>
                          <a:cs typeface="Arial Unicode MS" panose="020B0604020202020204" pitchFamily="34" charset="-120"/>
                        </a:rPr>
                        <a:t>Bulletin of Chinese　</a:t>
                      </a:r>
                    </a:p>
                  </a:txBody>
                  <a:tcPr marL="9525" marR="9525" marT="9525" marB="0" anchor="b"/>
                </a:tc>
                <a:tc>
                  <a:txBody>
                    <a:bodyPr/>
                    <a:lstStyle/>
                    <a:p>
                      <a:pPr algn="l" fontAlgn="b"/>
                      <a:r>
                        <a:rPr lang="en-US" sz="1600" b="0" i="0" u="none" strike="noStrike" dirty="0">
                          <a:effectLst/>
                          <a:latin typeface="+mn-lt"/>
                          <a:ea typeface="Arial Unicode MS" panose="020B0604020202020204" pitchFamily="34" charset="-120"/>
                          <a:cs typeface="Arial Unicode MS" panose="020B0604020202020204" pitchFamily="34" charset="-120"/>
                        </a:rPr>
                        <a:t>no.58-</a:t>
                      </a:r>
                    </a:p>
                  </a:txBody>
                  <a:tcPr marL="9525" marR="9525" marT="9525" marB="0" anchor="b"/>
                </a:tc>
              </a:tr>
              <a:tr h="371501">
                <a:tc>
                  <a:txBody>
                    <a:bodyPr/>
                    <a:lstStyle/>
                    <a:p>
                      <a:pPr algn="ctr" fontAlgn="b"/>
                      <a:r>
                        <a:rPr lang="en-US" altLang="zh-TW" sz="1600" b="0" i="0" u="none" strike="noStrike" dirty="0">
                          <a:effectLst/>
                          <a:latin typeface="+mn-lt"/>
                          <a:ea typeface="Arial Unicode MS" panose="020B0604020202020204" pitchFamily="34" charset="-120"/>
                          <a:cs typeface="Arial Unicode MS" panose="020B0604020202020204" pitchFamily="34" charset="-120"/>
                        </a:rPr>
                        <a:t>8</a:t>
                      </a:r>
                    </a:p>
                  </a:txBody>
                  <a:tcPr marL="9525" marR="9525" marT="9525" marB="0" anchor="b"/>
                </a:tc>
                <a:tc>
                  <a:txBody>
                    <a:bodyPr/>
                    <a:lstStyle/>
                    <a:p>
                      <a:pPr algn="l" fontAlgn="b"/>
                      <a:r>
                        <a:rPr lang="en-US" sz="1600" b="0" i="0" u="none" strike="noStrike" dirty="0">
                          <a:solidFill>
                            <a:srgbClr val="000000"/>
                          </a:solidFill>
                          <a:effectLst/>
                          <a:latin typeface="+mn-lt"/>
                          <a:ea typeface="Arial Unicode MS" panose="020B0604020202020204" pitchFamily="34" charset="-120"/>
                          <a:cs typeface="Arial Unicode MS" panose="020B0604020202020204" pitchFamily="34" charset="-120"/>
                        </a:rPr>
                        <a:t>Studies in Sinology　</a:t>
                      </a:r>
                    </a:p>
                  </a:txBody>
                  <a:tcPr marL="9525" marR="9525" marT="9525" marB="0" anchor="b"/>
                </a:tc>
                <a:tc>
                  <a:txBody>
                    <a:bodyPr/>
                    <a:lstStyle/>
                    <a:p>
                      <a:pPr algn="l" fontAlgn="b"/>
                      <a:r>
                        <a:rPr lang="en-US" sz="1600" b="0" i="0" u="none" strike="noStrike" dirty="0">
                          <a:effectLst/>
                          <a:latin typeface="+mn-lt"/>
                          <a:ea typeface="Arial Unicode MS" panose="020B0604020202020204" pitchFamily="34" charset="-120"/>
                          <a:cs typeface="Arial Unicode MS" panose="020B0604020202020204" pitchFamily="34" charset="-120"/>
                        </a:rPr>
                        <a:t>no.37(Fall)-</a:t>
                      </a:r>
                    </a:p>
                  </a:txBody>
                  <a:tcPr marL="9525" marR="9525" marT="9525" marB="0" anchor="b"/>
                </a:tc>
              </a:tr>
              <a:tr h="371501">
                <a:tc>
                  <a:txBody>
                    <a:bodyPr/>
                    <a:lstStyle/>
                    <a:p>
                      <a:pPr algn="ctr" fontAlgn="b"/>
                      <a:r>
                        <a:rPr lang="en-US" altLang="zh-TW" sz="1600" b="0" i="0" u="none" strike="noStrike" dirty="0">
                          <a:effectLst/>
                          <a:latin typeface="+mn-lt"/>
                          <a:ea typeface="Arial Unicode MS" panose="020B0604020202020204" pitchFamily="34" charset="-120"/>
                          <a:cs typeface="Arial Unicode MS" panose="020B0604020202020204" pitchFamily="34" charset="-120"/>
                        </a:rPr>
                        <a:t>9</a:t>
                      </a:r>
                    </a:p>
                  </a:txBody>
                  <a:tcPr marL="9525" marR="9525" marT="9525" marB="0" anchor="b"/>
                </a:tc>
                <a:tc>
                  <a:txBody>
                    <a:bodyPr/>
                    <a:lstStyle/>
                    <a:p>
                      <a:pPr algn="l" fontAlgn="b"/>
                      <a:r>
                        <a:rPr lang="en-US" sz="1600" b="0" i="0" u="none" strike="noStrike" dirty="0">
                          <a:effectLst/>
                          <a:latin typeface="+mn-lt"/>
                          <a:ea typeface="Arial Unicode MS" panose="020B0604020202020204" pitchFamily="34" charset="-120"/>
                          <a:cs typeface="Arial Unicode MS" panose="020B0604020202020204" pitchFamily="34" charset="-120"/>
                        </a:rPr>
                        <a:t>Li Shi Jiao Yu</a:t>
                      </a:r>
                    </a:p>
                  </a:txBody>
                  <a:tcPr marL="9525" marR="9525" marT="9525" marB="0" anchor="b"/>
                </a:tc>
                <a:tc>
                  <a:txBody>
                    <a:bodyPr/>
                    <a:lstStyle/>
                    <a:p>
                      <a:pPr algn="l" fontAlgn="b"/>
                      <a:r>
                        <a:rPr lang="en-US" sz="1600" b="0" i="0" u="none" strike="noStrike" dirty="0">
                          <a:effectLst/>
                          <a:latin typeface="+mn-lt"/>
                          <a:ea typeface="Arial Unicode MS" panose="020B0604020202020204" pitchFamily="34" charset="-120"/>
                          <a:cs typeface="Arial Unicode MS" panose="020B0604020202020204" pitchFamily="34" charset="-120"/>
                        </a:rPr>
                        <a:t>no.14(2009)-</a:t>
                      </a:r>
                    </a:p>
                  </a:txBody>
                  <a:tcPr marL="9525" marR="9525" marT="9525" marB="0" anchor="b"/>
                </a:tc>
              </a:tr>
              <a:tr h="371501">
                <a:tc>
                  <a:txBody>
                    <a:bodyPr/>
                    <a:lstStyle/>
                    <a:p>
                      <a:pPr algn="ctr" fontAlgn="b"/>
                      <a:r>
                        <a:rPr lang="en-US" altLang="zh-TW" sz="1600" b="0" i="0" u="none" strike="noStrike" dirty="0">
                          <a:effectLst/>
                          <a:latin typeface="+mn-lt"/>
                          <a:ea typeface="Arial Unicode MS" panose="020B0604020202020204" pitchFamily="34" charset="-120"/>
                          <a:cs typeface="Arial Unicode MS" panose="020B0604020202020204" pitchFamily="34" charset="-120"/>
                        </a:rPr>
                        <a:t>10</a:t>
                      </a:r>
                    </a:p>
                  </a:txBody>
                  <a:tcPr marL="9525" marR="9525" marT="9525" marB="0" anchor="b"/>
                </a:tc>
                <a:tc>
                  <a:txBody>
                    <a:bodyPr/>
                    <a:lstStyle/>
                    <a:p>
                      <a:pPr algn="l" fontAlgn="b"/>
                      <a:r>
                        <a:rPr lang="en-US" sz="1600" b="0" i="0" u="none" strike="noStrike" dirty="0">
                          <a:solidFill>
                            <a:srgbClr val="000000"/>
                          </a:solidFill>
                          <a:effectLst/>
                          <a:latin typeface="+mn-lt"/>
                          <a:ea typeface="Arial Unicode MS" panose="020B0604020202020204" pitchFamily="34" charset="-120"/>
                          <a:cs typeface="Arial Unicode MS" panose="020B0604020202020204" pitchFamily="34" charset="-120"/>
                        </a:rPr>
                        <a:t>Journal of Geographical Research</a:t>
                      </a:r>
                    </a:p>
                  </a:txBody>
                  <a:tcPr marL="9525" marR="9525" marT="9525" marB="0" anchor="b"/>
                </a:tc>
                <a:tc>
                  <a:txBody>
                    <a:bodyPr/>
                    <a:lstStyle/>
                    <a:p>
                      <a:pPr algn="l" fontAlgn="b"/>
                      <a:r>
                        <a:rPr lang="en-US" sz="1600" b="0" i="0" u="none" strike="noStrike" dirty="0">
                          <a:effectLst/>
                          <a:latin typeface="+mn-lt"/>
                          <a:ea typeface="Arial Unicode MS" panose="020B0604020202020204" pitchFamily="34" charset="-120"/>
                          <a:cs typeface="Arial Unicode MS" panose="020B0604020202020204" pitchFamily="34" charset="-120"/>
                        </a:rPr>
                        <a:t>no.63(11/2015)-</a:t>
                      </a:r>
                    </a:p>
                  </a:txBody>
                  <a:tcPr marL="9525" marR="9525" marT="9525" marB="0" anchor="b"/>
                </a:tc>
              </a:tr>
              <a:tr h="508881">
                <a:tc>
                  <a:txBody>
                    <a:bodyPr/>
                    <a:lstStyle/>
                    <a:p>
                      <a:pPr algn="ctr" fontAlgn="b"/>
                      <a:r>
                        <a:rPr lang="en-US" altLang="zh-TW" sz="1600" b="0" i="0" u="none" strike="noStrike" dirty="0">
                          <a:effectLst/>
                          <a:latin typeface="+mn-lt"/>
                          <a:ea typeface="Arial Unicode MS" panose="020B0604020202020204" pitchFamily="34" charset="-120"/>
                          <a:cs typeface="Arial Unicode MS" panose="020B0604020202020204" pitchFamily="34" charset="-120"/>
                        </a:rPr>
                        <a:t>11</a:t>
                      </a:r>
                    </a:p>
                  </a:txBody>
                  <a:tcPr marL="9525" marR="9525" marT="9525" marB="0" anchor="b"/>
                </a:tc>
                <a:tc>
                  <a:txBody>
                    <a:bodyPr/>
                    <a:lstStyle/>
                    <a:p>
                      <a:pPr algn="l" fontAlgn="b"/>
                      <a:r>
                        <a:rPr lang="en-US" sz="1600" b="0" i="0" u="none" strike="noStrike" dirty="0">
                          <a:effectLst/>
                          <a:latin typeface="+mn-lt"/>
                          <a:ea typeface="Arial Unicode MS" panose="020B0604020202020204" pitchFamily="34" charset="-120"/>
                          <a:cs typeface="Arial Unicode MS" panose="020B0604020202020204" pitchFamily="34" charset="-120"/>
                        </a:rPr>
                        <a:t>Concentric: Literary and Cultural Studies</a:t>
                      </a:r>
                    </a:p>
                  </a:txBody>
                  <a:tcPr marL="9525" marR="9525" marT="9525" marB="0" anchor="b"/>
                </a:tc>
                <a:tc>
                  <a:txBody>
                    <a:bodyPr/>
                    <a:lstStyle/>
                    <a:p>
                      <a:pPr algn="l" fontAlgn="b"/>
                      <a:r>
                        <a:rPr lang="en-US" altLang="zh-TW" sz="1600" b="0" i="0" u="none" strike="noStrike" dirty="0">
                          <a:effectLst/>
                          <a:latin typeface="+mn-lt"/>
                          <a:ea typeface="Arial Unicode MS" panose="020B0604020202020204" pitchFamily="34" charset="-120"/>
                          <a:cs typeface="Arial Unicode MS" panose="020B0604020202020204" pitchFamily="34" charset="-120"/>
                        </a:rPr>
                        <a:t>27:1(1/2001)-</a:t>
                      </a:r>
                    </a:p>
                  </a:txBody>
                  <a:tcPr marL="9525" marR="9525" marT="9525" marB="0" anchor="b"/>
                </a:tc>
              </a:tr>
              <a:tr h="371501">
                <a:tc>
                  <a:txBody>
                    <a:bodyPr/>
                    <a:lstStyle/>
                    <a:p>
                      <a:pPr algn="ctr" fontAlgn="b"/>
                      <a:r>
                        <a:rPr lang="en-US" altLang="zh-TW" sz="1600" b="0" i="0" u="none" strike="noStrike" dirty="0">
                          <a:effectLst/>
                          <a:latin typeface="+mn-lt"/>
                          <a:ea typeface="Arial Unicode MS" panose="020B0604020202020204" pitchFamily="34" charset="-120"/>
                          <a:cs typeface="Arial Unicode MS" panose="020B0604020202020204" pitchFamily="34" charset="-120"/>
                        </a:rPr>
                        <a:t>12</a:t>
                      </a:r>
                    </a:p>
                  </a:txBody>
                  <a:tcPr marL="9525" marR="9525" marT="9525" marB="0" anchor="b"/>
                </a:tc>
                <a:tc>
                  <a:txBody>
                    <a:bodyPr/>
                    <a:lstStyle/>
                    <a:p>
                      <a:pPr algn="l" fontAlgn="b"/>
                      <a:r>
                        <a:rPr lang="en-US" sz="1600" b="0" i="0" u="none" strike="noStrike" dirty="0">
                          <a:effectLst/>
                          <a:latin typeface="+mn-lt"/>
                          <a:ea typeface="Arial Unicode MS" panose="020B0604020202020204" pitchFamily="34" charset="-120"/>
                          <a:cs typeface="Arial Unicode MS" panose="020B0604020202020204" pitchFamily="34" charset="-120"/>
                        </a:rPr>
                        <a:t>Concentric: Studies in Linguistics</a:t>
                      </a:r>
                    </a:p>
                  </a:txBody>
                  <a:tcPr marL="9525" marR="9525" marT="9525" marB="0" anchor="b"/>
                </a:tc>
                <a:tc>
                  <a:txBody>
                    <a:bodyPr/>
                    <a:lstStyle/>
                    <a:p>
                      <a:pPr algn="l" fontAlgn="b"/>
                      <a:r>
                        <a:rPr lang="en-US" altLang="zh-TW" sz="1600" b="0" i="0" u="none" strike="noStrike" dirty="0">
                          <a:effectLst/>
                          <a:latin typeface="+mn-lt"/>
                          <a:ea typeface="Arial Unicode MS" panose="020B0604020202020204" pitchFamily="34" charset="-120"/>
                          <a:cs typeface="Arial Unicode MS" panose="020B0604020202020204" pitchFamily="34" charset="-120"/>
                        </a:rPr>
                        <a:t>27:2(6/2001)-</a:t>
                      </a:r>
                    </a:p>
                  </a:txBody>
                  <a:tcPr marL="9525" marR="9525" marT="9525" marB="0" anchor="b"/>
                </a:tc>
              </a:tr>
            </a:tbl>
          </a:graphicData>
        </a:graphic>
      </p:graphicFrame>
      <p:graphicFrame>
        <p:nvGraphicFramePr>
          <p:cNvPr id="6" name="表格 5"/>
          <p:cNvGraphicFramePr>
            <a:graphicFrameLocks noGrp="1"/>
          </p:cNvGraphicFramePr>
          <p:nvPr>
            <p:extLst>
              <p:ext uri="{D42A27DB-BD31-4B8C-83A1-F6EECF244321}">
                <p14:modId xmlns:p14="http://schemas.microsoft.com/office/powerpoint/2010/main" val="288391414"/>
              </p:ext>
            </p:extLst>
          </p:nvPr>
        </p:nvGraphicFramePr>
        <p:xfrm>
          <a:off x="5788137" y="1134534"/>
          <a:ext cx="6217595" cy="5345887"/>
        </p:xfrm>
        <a:graphic>
          <a:graphicData uri="http://schemas.openxmlformats.org/drawingml/2006/table">
            <a:tbl>
              <a:tblPr>
                <a:tableStyleId>{5C22544A-7EE6-4342-B048-85BDC9FD1C3A}</a:tableStyleId>
              </a:tblPr>
              <a:tblGrid>
                <a:gridCol w="545717"/>
                <a:gridCol w="4035566"/>
                <a:gridCol w="1636312"/>
              </a:tblGrid>
              <a:tr h="327738">
                <a:tc>
                  <a:txBody>
                    <a:bodyPr/>
                    <a:lstStyle/>
                    <a:p>
                      <a:pPr algn="l" fontAlgn="b"/>
                      <a:r>
                        <a:rPr lang="en-US" sz="1600" b="0" i="0" u="none" strike="noStrike" dirty="0">
                          <a:effectLst/>
                          <a:latin typeface="+mn-lt"/>
                          <a:ea typeface="標楷體" panose="03000509000000000000" pitchFamily="65" charset="-120"/>
                        </a:rPr>
                        <a:t>No.</a:t>
                      </a:r>
                    </a:p>
                  </a:txBody>
                  <a:tcPr marL="9525" marR="9525" marT="9525" marB="0" anchor="b">
                    <a:solidFill>
                      <a:srgbClr val="00B0F0"/>
                    </a:solidFill>
                  </a:tcPr>
                </a:tc>
                <a:tc>
                  <a:txBody>
                    <a:bodyPr/>
                    <a:lstStyle/>
                    <a:p>
                      <a:pPr algn="l" fontAlgn="b"/>
                      <a:r>
                        <a:rPr lang="en-US" sz="1600" b="0" i="0" u="none" strike="noStrike" dirty="0">
                          <a:effectLst/>
                          <a:latin typeface="+mn-lt"/>
                          <a:ea typeface="標楷體" panose="03000509000000000000" pitchFamily="65" charset="-120"/>
                        </a:rPr>
                        <a:t>Journal name</a:t>
                      </a:r>
                    </a:p>
                  </a:txBody>
                  <a:tcPr marL="9525" marR="9525" marT="9525" marB="0" anchor="b">
                    <a:solidFill>
                      <a:srgbClr val="00B0F0"/>
                    </a:solidFill>
                  </a:tcPr>
                </a:tc>
                <a:tc>
                  <a:txBody>
                    <a:bodyPr/>
                    <a:lstStyle/>
                    <a:p>
                      <a:pPr algn="l" fontAlgn="b"/>
                      <a:r>
                        <a:rPr lang="en-US" sz="1600" b="0" i="0" u="none" strike="noStrike" dirty="0">
                          <a:effectLst/>
                          <a:latin typeface="+mn-lt"/>
                          <a:ea typeface="標楷體" panose="03000509000000000000" pitchFamily="65" charset="-120"/>
                        </a:rPr>
                        <a:t>Licensed volumes</a:t>
                      </a:r>
                    </a:p>
                  </a:txBody>
                  <a:tcPr marL="9525" marR="9525" marT="9525" marB="0" anchor="b">
                    <a:solidFill>
                      <a:srgbClr val="00B0F0"/>
                    </a:solidFill>
                  </a:tcPr>
                </a:tc>
              </a:tr>
              <a:tr h="361732">
                <a:tc>
                  <a:txBody>
                    <a:bodyPr/>
                    <a:lstStyle/>
                    <a:p>
                      <a:pPr algn="ctr" fontAlgn="b"/>
                      <a:r>
                        <a:rPr lang="en-US" altLang="zh-TW" sz="1600" b="0" i="0" u="none" strike="noStrike" dirty="0">
                          <a:effectLst/>
                          <a:latin typeface="+mn-lt"/>
                          <a:ea typeface="新細明體" panose="02020500000000000000" pitchFamily="18" charset="-120"/>
                        </a:rPr>
                        <a:t>13</a:t>
                      </a:r>
                    </a:p>
                  </a:txBody>
                  <a:tcPr marL="9525" marR="9525" marT="9525" marB="0" anchor="b"/>
                </a:tc>
                <a:tc>
                  <a:txBody>
                    <a:bodyPr/>
                    <a:lstStyle/>
                    <a:p>
                      <a:pPr algn="l" fontAlgn="b"/>
                      <a:r>
                        <a:rPr lang="en-US" sz="1600" b="0" i="0" u="none" strike="noStrike" dirty="0" err="1">
                          <a:solidFill>
                            <a:srgbClr val="000000"/>
                          </a:solidFill>
                          <a:effectLst/>
                          <a:latin typeface="+mn-lt"/>
                          <a:ea typeface="新細明體" panose="02020500000000000000" pitchFamily="18" charset="-120"/>
                        </a:rPr>
                        <a:t>Monumenta</a:t>
                      </a:r>
                      <a:r>
                        <a:rPr lang="en-US" sz="1600" b="0" i="0" u="none" strike="noStrike" dirty="0">
                          <a:solidFill>
                            <a:srgbClr val="000000"/>
                          </a:solidFill>
                          <a:effectLst/>
                          <a:latin typeface="+mn-lt"/>
                          <a:ea typeface="新細明體" panose="02020500000000000000" pitchFamily="18" charset="-120"/>
                        </a:rPr>
                        <a:t> </a:t>
                      </a:r>
                      <a:r>
                        <a:rPr lang="en-US" sz="1600" b="0" i="0" u="none" strike="noStrike" dirty="0" err="1">
                          <a:solidFill>
                            <a:srgbClr val="000000"/>
                          </a:solidFill>
                          <a:effectLst/>
                          <a:latin typeface="+mn-lt"/>
                          <a:ea typeface="新細明體" panose="02020500000000000000" pitchFamily="18" charset="-120"/>
                        </a:rPr>
                        <a:t>Taiwanica</a:t>
                      </a:r>
                      <a:endParaRPr lang="en-US" sz="1600" b="0" i="0" u="none" strike="noStrike" dirty="0">
                        <a:solidFill>
                          <a:srgbClr val="000000"/>
                        </a:solidFill>
                        <a:effectLst/>
                        <a:latin typeface="+mn-lt"/>
                        <a:ea typeface="新細明體" panose="02020500000000000000" pitchFamily="18" charset="-120"/>
                      </a:endParaRPr>
                    </a:p>
                  </a:txBody>
                  <a:tcPr marL="9525" marR="9525" marT="9525" marB="0" anchor="b"/>
                </a:tc>
                <a:tc>
                  <a:txBody>
                    <a:bodyPr/>
                    <a:lstStyle/>
                    <a:p>
                      <a:pPr algn="l" fontAlgn="b"/>
                      <a:r>
                        <a:rPr lang="en-US" sz="1600" b="0" i="0" u="none" strike="noStrike" dirty="0">
                          <a:effectLst/>
                          <a:latin typeface="+mn-lt"/>
                          <a:ea typeface="新細明體" panose="02020500000000000000" pitchFamily="18" charset="-120"/>
                        </a:rPr>
                        <a:t>no.1(4/2010)-</a:t>
                      </a:r>
                    </a:p>
                  </a:txBody>
                  <a:tcPr marL="9525" marR="9525" marT="9525" marB="0" anchor="b"/>
                </a:tc>
              </a:tr>
              <a:tr h="361732">
                <a:tc>
                  <a:txBody>
                    <a:bodyPr/>
                    <a:lstStyle/>
                    <a:p>
                      <a:pPr algn="ctr" fontAlgn="b"/>
                      <a:r>
                        <a:rPr lang="en-US" altLang="zh-TW" sz="1600" b="0" i="0" u="none" strike="noStrike" dirty="0">
                          <a:effectLst/>
                          <a:latin typeface="+mn-lt"/>
                          <a:ea typeface="新細明體" panose="02020500000000000000" pitchFamily="18" charset="-120"/>
                        </a:rPr>
                        <a:t>14</a:t>
                      </a:r>
                    </a:p>
                  </a:txBody>
                  <a:tcPr marL="9525" marR="9525" marT="9525" marB="0" anchor="b"/>
                </a:tc>
                <a:tc>
                  <a:txBody>
                    <a:bodyPr/>
                    <a:lstStyle/>
                    <a:p>
                      <a:pPr algn="l" fontAlgn="b"/>
                      <a:r>
                        <a:rPr lang="en-US" sz="1600" b="0" i="0" u="none" strike="noStrike">
                          <a:solidFill>
                            <a:srgbClr val="000000"/>
                          </a:solidFill>
                          <a:effectLst/>
                          <a:latin typeface="+mn-lt"/>
                          <a:ea typeface="新細明體" panose="02020500000000000000" pitchFamily="18" charset="-120"/>
                        </a:rPr>
                        <a:t>Bulletin of Historical Research</a:t>
                      </a:r>
                    </a:p>
                  </a:txBody>
                  <a:tcPr marL="9525" marR="9525" marT="9525" marB="0" anchor="b"/>
                </a:tc>
                <a:tc>
                  <a:txBody>
                    <a:bodyPr/>
                    <a:lstStyle/>
                    <a:p>
                      <a:pPr algn="l" fontAlgn="b"/>
                      <a:r>
                        <a:rPr lang="en-US" sz="1600" b="0" i="0" u="none" strike="noStrike">
                          <a:effectLst/>
                          <a:latin typeface="+mn-lt"/>
                          <a:ea typeface="新細明體" panose="02020500000000000000" pitchFamily="18" charset="-120"/>
                        </a:rPr>
                        <a:t>no.1(2007)-</a:t>
                      </a:r>
                    </a:p>
                  </a:txBody>
                  <a:tcPr marL="9525" marR="9525" marT="9525" marB="0" anchor="b"/>
                </a:tc>
              </a:tr>
              <a:tr h="361732">
                <a:tc>
                  <a:txBody>
                    <a:bodyPr/>
                    <a:lstStyle/>
                    <a:p>
                      <a:pPr algn="ctr" fontAlgn="b"/>
                      <a:r>
                        <a:rPr lang="en-US" altLang="zh-TW" sz="1600" b="0" i="0" u="none" strike="noStrike" dirty="0">
                          <a:effectLst/>
                          <a:latin typeface="+mn-lt"/>
                          <a:ea typeface="新細明體" panose="02020500000000000000" pitchFamily="18" charset="-120"/>
                        </a:rPr>
                        <a:t>15</a:t>
                      </a:r>
                    </a:p>
                  </a:txBody>
                  <a:tcPr marL="9525" marR="9525" marT="9525" marB="0" anchor="b"/>
                </a:tc>
                <a:tc>
                  <a:txBody>
                    <a:bodyPr/>
                    <a:lstStyle/>
                    <a:p>
                      <a:pPr algn="l" fontAlgn="b"/>
                      <a:r>
                        <a:rPr lang="en-US" sz="1600" b="0" i="0" u="none" strike="noStrike">
                          <a:solidFill>
                            <a:srgbClr val="000000"/>
                          </a:solidFill>
                          <a:effectLst/>
                          <a:latin typeface="+mn-lt"/>
                          <a:ea typeface="新細明體" panose="02020500000000000000" pitchFamily="18" charset="-120"/>
                        </a:rPr>
                        <a:t>Taiwan Journal of Mathematics Education</a:t>
                      </a:r>
                    </a:p>
                  </a:txBody>
                  <a:tcPr marL="9525" marR="9525" marT="9525" marB="0" anchor="b"/>
                </a:tc>
                <a:tc>
                  <a:txBody>
                    <a:bodyPr/>
                    <a:lstStyle/>
                    <a:p>
                      <a:pPr algn="l" fontAlgn="b"/>
                      <a:r>
                        <a:rPr lang="en-US" altLang="zh-TW" sz="1600" b="0" i="0" u="none" strike="noStrike">
                          <a:effectLst/>
                          <a:latin typeface="+mn-lt"/>
                          <a:ea typeface="新細明體" panose="02020500000000000000" pitchFamily="18" charset="-120"/>
                        </a:rPr>
                        <a:t>1:1(4/2014)-</a:t>
                      </a:r>
                    </a:p>
                  </a:txBody>
                  <a:tcPr marL="9525" marR="9525" marT="9525" marB="0" anchor="b"/>
                </a:tc>
              </a:tr>
              <a:tr h="361732">
                <a:tc>
                  <a:txBody>
                    <a:bodyPr/>
                    <a:lstStyle/>
                    <a:p>
                      <a:pPr algn="ctr" fontAlgn="b"/>
                      <a:r>
                        <a:rPr lang="en-US" altLang="zh-TW" sz="1600" b="0" i="0" u="none" strike="noStrike" dirty="0">
                          <a:effectLst/>
                          <a:latin typeface="+mn-lt"/>
                          <a:ea typeface="新細明體" panose="02020500000000000000" pitchFamily="18" charset="-120"/>
                        </a:rPr>
                        <a:t>16</a:t>
                      </a:r>
                    </a:p>
                  </a:txBody>
                  <a:tcPr marL="9525" marR="9525" marT="9525" marB="0" anchor="b"/>
                </a:tc>
                <a:tc>
                  <a:txBody>
                    <a:bodyPr/>
                    <a:lstStyle/>
                    <a:p>
                      <a:pPr algn="l" fontAlgn="b"/>
                      <a:r>
                        <a:rPr lang="en-US" sz="1600" b="0" i="0" u="none" strike="noStrike">
                          <a:effectLst/>
                          <a:latin typeface="+mn-lt"/>
                          <a:ea typeface="新細明體" panose="02020500000000000000" pitchFamily="18" charset="-120"/>
                        </a:rPr>
                        <a:t>Journal of Technology Engineering Education</a:t>
                      </a:r>
                    </a:p>
                  </a:txBody>
                  <a:tcPr marL="9525" marR="9525" marT="9525" marB="0" anchor="b"/>
                </a:tc>
                <a:tc>
                  <a:txBody>
                    <a:bodyPr/>
                    <a:lstStyle/>
                    <a:p>
                      <a:pPr algn="l" fontAlgn="b"/>
                      <a:r>
                        <a:rPr lang="en-US" altLang="zh-TW" sz="1600" b="0" i="0" u="none" strike="noStrike">
                          <a:effectLst/>
                          <a:latin typeface="+mn-lt"/>
                          <a:ea typeface="新細明體" panose="02020500000000000000" pitchFamily="18" charset="-120"/>
                        </a:rPr>
                        <a:t>27:1(1/1994)-</a:t>
                      </a:r>
                    </a:p>
                  </a:txBody>
                  <a:tcPr marL="9525" marR="9525" marT="9525" marB="0" anchor="b"/>
                </a:tc>
              </a:tr>
              <a:tr h="361732">
                <a:tc>
                  <a:txBody>
                    <a:bodyPr/>
                    <a:lstStyle/>
                    <a:p>
                      <a:pPr algn="ctr" fontAlgn="b"/>
                      <a:r>
                        <a:rPr lang="en-US" altLang="zh-TW" sz="1600" b="0" i="0" u="none" strike="noStrike" dirty="0">
                          <a:effectLst/>
                          <a:latin typeface="+mn-lt"/>
                          <a:ea typeface="新細明體" panose="02020500000000000000" pitchFamily="18" charset="-120"/>
                        </a:rPr>
                        <a:t>17</a:t>
                      </a:r>
                    </a:p>
                  </a:txBody>
                  <a:tcPr marL="9525" marR="9525" marT="9525" marB="0" anchor="b"/>
                </a:tc>
                <a:tc>
                  <a:txBody>
                    <a:bodyPr/>
                    <a:lstStyle/>
                    <a:p>
                      <a:pPr algn="l" fontAlgn="b"/>
                      <a:r>
                        <a:rPr lang="en-US" sz="1600" b="0" i="0" u="none" strike="noStrike">
                          <a:solidFill>
                            <a:srgbClr val="000000"/>
                          </a:solidFill>
                          <a:effectLst/>
                          <a:latin typeface="+mn-lt"/>
                          <a:ea typeface="新細明體" panose="02020500000000000000" pitchFamily="18" charset="-120"/>
                        </a:rPr>
                        <a:t>Journal of Music Research</a:t>
                      </a:r>
                    </a:p>
                  </a:txBody>
                  <a:tcPr marL="9525" marR="9525" marT="9525" marB="0" anchor="b"/>
                </a:tc>
                <a:tc>
                  <a:txBody>
                    <a:bodyPr/>
                    <a:lstStyle/>
                    <a:p>
                      <a:pPr algn="l" fontAlgn="b"/>
                      <a:r>
                        <a:rPr lang="en-US" sz="1600" b="0" i="0" u="none" strike="noStrike" dirty="0">
                          <a:effectLst/>
                          <a:latin typeface="+mn-lt"/>
                          <a:ea typeface="新細明體" panose="02020500000000000000" pitchFamily="18" charset="-120"/>
                        </a:rPr>
                        <a:t>no.14(5/2010)-</a:t>
                      </a:r>
                    </a:p>
                  </a:txBody>
                  <a:tcPr marL="9525" marR="9525" marT="9525" marB="0" anchor="b"/>
                </a:tc>
              </a:tr>
              <a:tr h="361732">
                <a:tc>
                  <a:txBody>
                    <a:bodyPr/>
                    <a:lstStyle/>
                    <a:p>
                      <a:pPr algn="ctr" fontAlgn="b"/>
                      <a:r>
                        <a:rPr lang="en-US" altLang="zh-TW" sz="1600" b="0" i="0" u="none" strike="noStrike" dirty="0">
                          <a:effectLst/>
                          <a:latin typeface="+mn-lt"/>
                          <a:ea typeface="新細明體" panose="02020500000000000000" pitchFamily="18" charset="-120"/>
                        </a:rPr>
                        <a:t>18</a:t>
                      </a:r>
                    </a:p>
                  </a:txBody>
                  <a:tcPr marL="9525" marR="9525" marT="9525" marB="0" anchor="b"/>
                </a:tc>
                <a:tc>
                  <a:txBody>
                    <a:bodyPr/>
                    <a:lstStyle/>
                    <a:p>
                      <a:pPr algn="l" fontAlgn="b"/>
                      <a:r>
                        <a:rPr lang="en-US" sz="1600" b="0" i="0" u="none" strike="noStrike" dirty="0">
                          <a:solidFill>
                            <a:srgbClr val="000000"/>
                          </a:solidFill>
                          <a:effectLst/>
                          <a:latin typeface="+mn-lt"/>
                          <a:ea typeface="新細明體" panose="02020500000000000000" pitchFamily="18" charset="-120"/>
                        </a:rPr>
                        <a:t>Contemporary Educational Research Quarterly</a:t>
                      </a:r>
                    </a:p>
                  </a:txBody>
                  <a:tcPr marL="9525" marR="9525" marT="9525" marB="0" anchor="b"/>
                </a:tc>
                <a:tc>
                  <a:txBody>
                    <a:bodyPr/>
                    <a:lstStyle/>
                    <a:p>
                      <a:pPr algn="l" fontAlgn="b"/>
                      <a:r>
                        <a:rPr lang="en-US" altLang="zh-TW" sz="1600" b="0" i="0" u="none" strike="noStrike" dirty="0">
                          <a:effectLst/>
                          <a:latin typeface="+mn-lt"/>
                          <a:ea typeface="新細明體" panose="02020500000000000000" pitchFamily="18" charset="-120"/>
                        </a:rPr>
                        <a:t>13:1(3/2005)-</a:t>
                      </a:r>
                    </a:p>
                  </a:txBody>
                  <a:tcPr marL="9525" marR="9525" marT="9525" marB="0" anchor="b"/>
                </a:tc>
              </a:tr>
              <a:tr h="458278">
                <a:tc>
                  <a:txBody>
                    <a:bodyPr/>
                    <a:lstStyle/>
                    <a:p>
                      <a:pPr algn="ctr" fontAlgn="b"/>
                      <a:r>
                        <a:rPr lang="en-US" altLang="zh-TW" sz="1600" b="0" i="0" u="none" strike="noStrike" dirty="0">
                          <a:effectLst/>
                          <a:latin typeface="+mn-lt"/>
                          <a:ea typeface="新細明體" panose="02020500000000000000" pitchFamily="18" charset="-120"/>
                        </a:rPr>
                        <a:t>19</a:t>
                      </a:r>
                    </a:p>
                  </a:txBody>
                  <a:tcPr marL="9525" marR="9525" marT="9525" marB="0" anchor="b"/>
                </a:tc>
                <a:tc>
                  <a:txBody>
                    <a:bodyPr/>
                    <a:lstStyle/>
                    <a:p>
                      <a:pPr algn="l" fontAlgn="b"/>
                      <a:r>
                        <a:rPr lang="en-US" sz="1600" b="0" i="0" u="none" strike="noStrike">
                          <a:effectLst/>
                          <a:latin typeface="+mn-lt"/>
                          <a:ea typeface="新細明體" panose="02020500000000000000" pitchFamily="18" charset="-120"/>
                        </a:rPr>
                        <a:t>Journal of Taiwan Normal University: Education</a:t>
                      </a:r>
                    </a:p>
                  </a:txBody>
                  <a:tcPr marL="9525" marR="9525" marT="9525" marB="0" anchor="b"/>
                </a:tc>
                <a:tc>
                  <a:txBody>
                    <a:bodyPr/>
                    <a:lstStyle/>
                    <a:p>
                      <a:pPr algn="l" fontAlgn="b"/>
                      <a:r>
                        <a:rPr lang="en-US" sz="1600" b="0" i="0" u="none" strike="noStrike">
                          <a:effectLst/>
                          <a:latin typeface="+mn-lt"/>
                          <a:ea typeface="新細明體" panose="02020500000000000000" pitchFamily="18" charset="-120"/>
                        </a:rPr>
                        <a:t>no.42(10/1997)-53:3(12/2008)</a:t>
                      </a:r>
                    </a:p>
                  </a:txBody>
                  <a:tcPr marL="9525" marR="9525" marT="9525" marB="0" anchor="b"/>
                </a:tc>
              </a:tr>
              <a:tr h="495499">
                <a:tc>
                  <a:txBody>
                    <a:bodyPr/>
                    <a:lstStyle/>
                    <a:p>
                      <a:pPr algn="ctr" fontAlgn="b"/>
                      <a:r>
                        <a:rPr lang="en-US" altLang="zh-TW" sz="1600" b="0" i="0" u="none" strike="noStrike" dirty="0">
                          <a:effectLst/>
                          <a:latin typeface="+mn-lt"/>
                          <a:ea typeface="新細明體" panose="02020500000000000000" pitchFamily="18" charset="-120"/>
                        </a:rPr>
                        <a:t>20</a:t>
                      </a:r>
                    </a:p>
                  </a:txBody>
                  <a:tcPr marL="9525" marR="9525" marT="9525" marB="0" anchor="b"/>
                </a:tc>
                <a:tc>
                  <a:txBody>
                    <a:bodyPr/>
                    <a:lstStyle/>
                    <a:p>
                      <a:pPr algn="l" fontAlgn="b"/>
                      <a:r>
                        <a:rPr lang="en-US" sz="1600" b="0" i="0" u="none" strike="noStrike">
                          <a:effectLst/>
                          <a:latin typeface="+mn-lt"/>
                          <a:ea typeface="新細明體" panose="02020500000000000000" pitchFamily="18" charset="-120"/>
                        </a:rPr>
                        <a:t>Journal of Taiwan Normal Unviersity: Humanities &amp; Social Science</a:t>
                      </a:r>
                    </a:p>
                  </a:txBody>
                  <a:tcPr marL="9525" marR="9525" marT="9525" marB="0" anchor="b"/>
                </a:tc>
                <a:tc>
                  <a:txBody>
                    <a:bodyPr/>
                    <a:lstStyle/>
                    <a:p>
                      <a:pPr algn="l" fontAlgn="b"/>
                      <a:r>
                        <a:rPr lang="en-US" sz="1600" b="0" i="0" u="none" strike="noStrike">
                          <a:effectLst/>
                          <a:latin typeface="+mn-lt"/>
                          <a:ea typeface="新細明體" panose="02020500000000000000" pitchFamily="18" charset="-120"/>
                        </a:rPr>
                        <a:t>no.42(10/1997)-53:2(7/2008)</a:t>
                      </a:r>
                    </a:p>
                  </a:txBody>
                  <a:tcPr marL="9525" marR="9525" marT="9525" marB="0" anchor="b"/>
                </a:tc>
              </a:tr>
              <a:tr h="495499">
                <a:tc>
                  <a:txBody>
                    <a:bodyPr/>
                    <a:lstStyle/>
                    <a:p>
                      <a:pPr algn="ctr" fontAlgn="b"/>
                      <a:r>
                        <a:rPr lang="en-US" altLang="zh-TW" sz="1600" b="0" i="0" u="none" strike="noStrike" dirty="0">
                          <a:effectLst/>
                          <a:latin typeface="+mn-lt"/>
                          <a:ea typeface="新細明體" panose="02020500000000000000" pitchFamily="18" charset="-120"/>
                        </a:rPr>
                        <a:t>21</a:t>
                      </a:r>
                    </a:p>
                  </a:txBody>
                  <a:tcPr marL="9525" marR="9525" marT="9525" marB="0" anchor="b"/>
                </a:tc>
                <a:tc>
                  <a:txBody>
                    <a:bodyPr/>
                    <a:lstStyle/>
                    <a:p>
                      <a:pPr algn="l" fontAlgn="b"/>
                      <a:r>
                        <a:rPr lang="en-US" sz="1600" b="0" i="0" u="none" strike="noStrike">
                          <a:effectLst/>
                          <a:latin typeface="+mn-lt"/>
                          <a:ea typeface="新細明體" panose="02020500000000000000" pitchFamily="18" charset="-120"/>
                        </a:rPr>
                        <a:t>Journal of Taiwan Normal University: Science Education</a:t>
                      </a:r>
                    </a:p>
                  </a:txBody>
                  <a:tcPr marL="9525" marR="9525" marT="9525" marB="0" anchor="b"/>
                </a:tc>
                <a:tc>
                  <a:txBody>
                    <a:bodyPr/>
                    <a:lstStyle/>
                    <a:p>
                      <a:pPr algn="l" fontAlgn="b"/>
                      <a:r>
                        <a:rPr lang="en-US" sz="1600" b="0" i="0" u="none" strike="noStrike">
                          <a:effectLst/>
                          <a:latin typeface="+mn-lt"/>
                          <a:ea typeface="新細明體" panose="02020500000000000000" pitchFamily="18" charset="-120"/>
                        </a:rPr>
                        <a:t>no.42(10/1997)-53:2(12/2008)</a:t>
                      </a:r>
                    </a:p>
                  </a:txBody>
                  <a:tcPr marL="9525" marR="9525" marT="9525" marB="0" anchor="b"/>
                </a:tc>
              </a:tr>
              <a:tr h="495499">
                <a:tc>
                  <a:txBody>
                    <a:bodyPr/>
                    <a:lstStyle/>
                    <a:p>
                      <a:pPr algn="ctr" fontAlgn="b"/>
                      <a:r>
                        <a:rPr lang="en-US" altLang="zh-TW" sz="1600" b="0" i="0" u="none" strike="noStrike" dirty="0">
                          <a:effectLst/>
                          <a:latin typeface="+mn-lt"/>
                          <a:ea typeface="新細明體" panose="02020500000000000000" pitchFamily="18" charset="-120"/>
                        </a:rPr>
                        <a:t>22</a:t>
                      </a:r>
                    </a:p>
                  </a:txBody>
                  <a:tcPr marL="9525" marR="9525" marT="9525" marB="0" anchor="b"/>
                </a:tc>
                <a:tc>
                  <a:txBody>
                    <a:bodyPr/>
                    <a:lstStyle/>
                    <a:p>
                      <a:pPr algn="l" fontAlgn="b"/>
                      <a:r>
                        <a:rPr lang="en-US" sz="1600" b="0" i="0" u="none" strike="noStrike">
                          <a:effectLst/>
                          <a:latin typeface="+mn-lt"/>
                          <a:ea typeface="新細明體" panose="02020500000000000000" pitchFamily="18" charset="-120"/>
                        </a:rPr>
                        <a:t>Journal of Taiwan Normal University. Mathematics, Science &amp; Technology</a:t>
                      </a:r>
                    </a:p>
                  </a:txBody>
                  <a:tcPr marL="9525" marR="9525" marT="9525" marB="0" anchor="b"/>
                </a:tc>
                <a:tc>
                  <a:txBody>
                    <a:bodyPr/>
                    <a:lstStyle/>
                    <a:p>
                      <a:pPr algn="l" fontAlgn="b"/>
                      <a:r>
                        <a:rPr lang="en-US" sz="1600" b="0" i="0" u="none" strike="noStrike">
                          <a:effectLst/>
                          <a:latin typeface="+mn-lt"/>
                          <a:ea typeface="新細明體" panose="02020500000000000000" pitchFamily="18" charset="-120"/>
                        </a:rPr>
                        <a:t>no.42(10/1997)-51:1(10/2006)</a:t>
                      </a:r>
                    </a:p>
                  </a:txBody>
                  <a:tcPr marL="9525" marR="9525" marT="9525" marB="0" anchor="b"/>
                </a:tc>
              </a:tr>
              <a:tr h="495499">
                <a:tc>
                  <a:txBody>
                    <a:bodyPr/>
                    <a:lstStyle/>
                    <a:p>
                      <a:pPr algn="ctr" fontAlgn="b"/>
                      <a:r>
                        <a:rPr lang="en-US" altLang="zh-TW" sz="1600" b="0" i="0" u="none" strike="noStrike" dirty="0">
                          <a:effectLst/>
                          <a:latin typeface="+mn-lt"/>
                          <a:ea typeface="新細明體" panose="02020500000000000000" pitchFamily="18" charset="-120"/>
                        </a:rPr>
                        <a:t>23</a:t>
                      </a:r>
                    </a:p>
                  </a:txBody>
                  <a:tcPr marL="9525" marR="9525" marT="9525" marB="0" anchor="b"/>
                </a:tc>
                <a:tc>
                  <a:txBody>
                    <a:bodyPr/>
                    <a:lstStyle/>
                    <a:p>
                      <a:pPr algn="l" fontAlgn="b"/>
                      <a:r>
                        <a:rPr lang="en-US" sz="1600" b="0" i="0" u="none" strike="noStrike">
                          <a:effectLst/>
                          <a:latin typeface="+mn-lt"/>
                          <a:ea typeface="新細明體" panose="02020500000000000000" pitchFamily="18" charset="-120"/>
                        </a:rPr>
                        <a:t>Journal of National Taiwan Normal Unviersity: linguisties &amp; literature</a:t>
                      </a:r>
                    </a:p>
                  </a:txBody>
                  <a:tcPr marL="9525" marR="9525" marT="9525" marB="0" anchor="b"/>
                </a:tc>
                <a:tc>
                  <a:txBody>
                    <a:bodyPr/>
                    <a:lstStyle/>
                    <a:p>
                      <a:pPr algn="l" fontAlgn="b"/>
                      <a:r>
                        <a:rPr lang="en-US" altLang="zh-TW" sz="1600" b="0" i="0" u="none" strike="noStrike">
                          <a:effectLst/>
                          <a:latin typeface="+mn-lt"/>
                          <a:ea typeface="新細明體" panose="02020500000000000000" pitchFamily="18" charset="-120"/>
                        </a:rPr>
                        <a:t>54:1(3/2009)-</a:t>
                      </a:r>
                    </a:p>
                  </a:txBody>
                  <a:tcPr marL="9525" marR="9525" marT="9525" marB="0" anchor="b"/>
                </a:tc>
              </a:tr>
              <a:tr h="361732">
                <a:tc>
                  <a:txBody>
                    <a:bodyPr/>
                    <a:lstStyle/>
                    <a:p>
                      <a:pPr algn="ctr" fontAlgn="b"/>
                      <a:r>
                        <a:rPr lang="en-US" altLang="zh-TW" sz="1600" b="0" i="0" u="none" strike="noStrike" dirty="0">
                          <a:effectLst/>
                          <a:latin typeface="+mn-lt"/>
                          <a:ea typeface="新細明體" panose="02020500000000000000" pitchFamily="18" charset="-120"/>
                        </a:rPr>
                        <a:t>24</a:t>
                      </a:r>
                    </a:p>
                  </a:txBody>
                  <a:tcPr marL="9525" marR="9525" marT="9525" marB="0" anchor="b"/>
                </a:tc>
                <a:tc>
                  <a:txBody>
                    <a:bodyPr/>
                    <a:lstStyle/>
                    <a:p>
                      <a:pPr algn="l" fontAlgn="b"/>
                      <a:r>
                        <a:rPr lang="en-US" sz="1600" b="0" i="0" u="none" strike="noStrike" dirty="0">
                          <a:effectLst/>
                          <a:latin typeface="+mn-lt"/>
                          <a:ea typeface="新細明體" panose="02020500000000000000" pitchFamily="18" charset="-120"/>
                        </a:rPr>
                        <a:t>Journal of Research in Education Sciences</a:t>
                      </a:r>
                    </a:p>
                  </a:txBody>
                  <a:tcPr marL="9525" marR="9525" marT="9525" marB="0" anchor="b"/>
                </a:tc>
                <a:tc>
                  <a:txBody>
                    <a:bodyPr/>
                    <a:lstStyle/>
                    <a:p>
                      <a:pPr algn="l" fontAlgn="b"/>
                      <a:r>
                        <a:rPr lang="en-US" altLang="zh-TW" sz="1600" b="0" i="0" u="none" strike="noStrike" dirty="0">
                          <a:effectLst/>
                          <a:latin typeface="+mn-lt"/>
                          <a:ea typeface="新細明體" panose="02020500000000000000" pitchFamily="18" charset="-120"/>
                        </a:rPr>
                        <a:t>54:1(3/2009)-</a:t>
                      </a:r>
                    </a:p>
                  </a:txBody>
                  <a:tcPr marL="9525" marR="9525" marT="9525" marB="0" anchor="b"/>
                </a:tc>
              </a:tr>
            </a:tbl>
          </a:graphicData>
        </a:graphic>
      </p:graphicFrame>
    </p:spTree>
    <p:extLst>
      <p:ext uri="{BB962C8B-B14F-4D97-AF65-F5344CB8AC3E}">
        <p14:creationId xmlns:p14="http://schemas.microsoft.com/office/powerpoint/2010/main" val="21094715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62974" y="365125"/>
            <a:ext cx="9990826" cy="1325563"/>
          </a:xfrm>
        </p:spPr>
        <p:txBody>
          <a:bodyPr/>
          <a:lstStyle/>
          <a:p>
            <a:r>
              <a:rPr lang="zh-TW" altLang="en-US" b="1" dirty="0" smtClean="0">
                <a:latin typeface="Arial Unicode MS" panose="020B0604020202020204" pitchFamily="34" charset="-120"/>
                <a:ea typeface="Arial Unicode MS" panose="020B0604020202020204" pitchFamily="34" charset="-120"/>
                <a:cs typeface="Arial Unicode MS" panose="020B0604020202020204" pitchFamily="34" charset="-120"/>
              </a:rPr>
              <a:t>支援多國語</a:t>
            </a:r>
            <a:r>
              <a:rPr lang="zh-TW" altLang="en-US" b="1" dirty="0">
                <a:latin typeface="Arial Unicode MS" panose="020B0604020202020204" pitchFamily="34" charset="-120"/>
                <a:ea typeface="Arial Unicode MS" panose="020B0604020202020204" pitchFamily="34" charset="-120"/>
                <a:cs typeface="Arial Unicode MS" panose="020B0604020202020204" pitchFamily="34" charset="-120"/>
              </a:rPr>
              <a:t>言</a:t>
            </a:r>
          </a:p>
        </p:txBody>
      </p:sp>
      <p:sp>
        <p:nvSpPr>
          <p:cNvPr id="3" name="內容版面配置區 2"/>
          <p:cNvSpPr>
            <a:spLocks noGrp="1"/>
          </p:cNvSpPr>
          <p:nvPr>
            <p:ph idx="1"/>
          </p:nvPr>
        </p:nvSpPr>
        <p:spPr/>
        <p:txBody>
          <a:bodyPr/>
          <a:lstStyle/>
          <a:p>
            <a:r>
              <a:rPr lang="zh-TW" altLang="en-US" b="1" dirty="0" smtClean="0">
                <a:latin typeface="Arial Unicode MS" panose="020B0604020202020204" pitchFamily="34" charset="-120"/>
                <a:ea typeface="Arial Unicode MS" panose="020B0604020202020204" pitchFamily="34" charset="-120"/>
                <a:cs typeface="Arial Unicode MS" panose="020B0604020202020204" pitchFamily="34" charset="-120"/>
              </a:rPr>
              <a:t>上傳的文章可支援</a:t>
            </a:r>
            <a:r>
              <a:rPr lang="en-US" altLang="zh-TW" b="1" dirty="0" smtClean="0">
                <a:solidFill>
                  <a:srgbClr val="FF0000"/>
                </a:solidFill>
                <a:latin typeface="Arial Unicode MS" panose="020B0604020202020204" pitchFamily="34" charset="-120"/>
                <a:ea typeface="Arial Unicode MS" panose="020B0604020202020204" pitchFamily="34" charset="-120"/>
                <a:cs typeface="Arial Unicode MS" panose="020B0604020202020204" pitchFamily="34" charset="-120"/>
              </a:rPr>
              <a:t>30 </a:t>
            </a:r>
            <a:r>
              <a:rPr lang="zh-TW" altLang="en-US" b="1" dirty="0" smtClean="0">
                <a:latin typeface="Arial Unicode MS" panose="020B0604020202020204" pitchFamily="34" charset="-120"/>
                <a:ea typeface="Arial Unicode MS" panose="020B0604020202020204" pitchFamily="34" charset="-120"/>
                <a:cs typeface="Arial Unicode MS" panose="020B0604020202020204" pitchFamily="34" charset="-120"/>
              </a:rPr>
              <a:t>種語言</a:t>
            </a:r>
            <a:r>
              <a:rPr lang="en-US"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a:t>
            </a:r>
          </a:p>
          <a:p>
            <a:pPr marL="0" indent="0">
              <a:buNone/>
            </a:pPr>
            <a:r>
              <a:rPr lang="en-US"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Chinese </a:t>
            </a:r>
            <a:r>
              <a:rPr lang="en-US" altLang="zh-TW" dirty="0">
                <a:latin typeface="Arial Unicode MS" panose="020B0604020202020204" pitchFamily="34" charset="-120"/>
                <a:ea typeface="Arial Unicode MS" panose="020B0604020202020204" pitchFamily="34" charset="-120"/>
                <a:cs typeface="Arial Unicode MS" panose="020B0604020202020204" pitchFamily="34" charset="-120"/>
              </a:rPr>
              <a:t>(simplified and traditional), Japanese, Thai, Korean, Catalan, Croatian, Czech, Danish, Dutch, Finnish, French, German, Hungarian, Italian, Norwegian (Bokmal, Nynorsk), Polish, Portuguese, Romanian, Serbian, Slovak, Slovenian, Spanish, Swedish, Arabic, Greek, Hebrew, Farsi, Russian, and </a:t>
            </a:r>
            <a:r>
              <a:rPr lang="en-US"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Turkish</a:t>
            </a:r>
          </a:p>
          <a:p>
            <a:endParaRPr lang="en-US" altLang="zh-TW" dirty="0" smtClean="0">
              <a:latin typeface="Arial Unicode MS" panose="020B0604020202020204" pitchFamily="34" charset="-120"/>
              <a:ea typeface="Arial Unicode MS" panose="020B0604020202020204" pitchFamily="34" charset="-120"/>
              <a:cs typeface="Arial Unicode MS" panose="020B0604020202020204" pitchFamily="34" charset="-120"/>
            </a:endParaRPr>
          </a:p>
          <a:p>
            <a:r>
              <a:rPr lang="en-US" altLang="zh-TW" dirty="0" err="1" smtClean="0">
                <a:latin typeface="Arial Unicode MS" panose="020B0604020202020204" pitchFamily="34" charset="-120"/>
                <a:ea typeface="Arial Unicode MS" panose="020B0604020202020204" pitchFamily="34" charset="-120"/>
                <a:cs typeface="Arial Unicode MS" panose="020B0604020202020204" pitchFamily="34" charset="-120"/>
              </a:rPr>
              <a:t>iThenticate</a:t>
            </a:r>
            <a:r>
              <a:rPr lang="zh-TW" altLang="en-US" dirty="0" smtClean="0">
                <a:latin typeface="Arial Unicode MS" panose="020B0604020202020204" pitchFamily="34" charset="-120"/>
                <a:ea typeface="Arial Unicode MS" panose="020B0604020202020204" pitchFamily="34" charset="-120"/>
                <a:cs typeface="Arial Unicode MS" panose="020B0604020202020204" pitchFamily="34" charset="-120"/>
              </a:rPr>
              <a:t>可提供</a:t>
            </a:r>
            <a:r>
              <a:rPr lang="zh-TW" altLang="en-US" b="1" dirty="0" smtClean="0">
                <a:solidFill>
                  <a:srgbClr val="0070C0"/>
                </a:solidFill>
                <a:latin typeface="Arial Unicode MS" panose="020B0604020202020204" pitchFamily="34" charset="-120"/>
                <a:ea typeface="Arial Unicode MS" panose="020B0604020202020204" pitchFamily="34" charset="-120"/>
                <a:cs typeface="Arial Unicode MS" panose="020B0604020202020204" pitchFamily="34" charset="-120"/>
              </a:rPr>
              <a:t>英文</a:t>
            </a:r>
            <a:r>
              <a:rPr lang="en-US" altLang="zh-TW" b="1" dirty="0" smtClean="0">
                <a:solidFill>
                  <a:srgbClr val="0070C0"/>
                </a:solidFill>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en-US" b="1" dirty="0" smtClean="0">
                <a:solidFill>
                  <a:srgbClr val="0070C0"/>
                </a:solidFill>
                <a:latin typeface="Arial Unicode MS" panose="020B0604020202020204" pitchFamily="34" charset="-120"/>
                <a:ea typeface="Arial Unicode MS" panose="020B0604020202020204" pitchFamily="34" charset="-120"/>
                <a:cs typeface="Arial Unicode MS" panose="020B0604020202020204" pitchFamily="34" charset="-120"/>
              </a:rPr>
              <a:t>日文</a:t>
            </a:r>
            <a:r>
              <a:rPr lang="en-US" altLang="zh-TW" b="1" dirty="0" smtClean="0">
                <a:solidFill>
                  <a:srgbClr val="0070C0"/>
                </a:solidFill>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en-US" b="1" dirty="0" smtClean="0">
                <a:solidFill>
                  <a:srgbClr val="0070C0"/>
                </a:solidFill>
                <a:latin typeface="Arial Unicode MS" panose="020B0604020202020204" pitchFamily="34" charset="-120"/>
                <a:ea typeface="Arial Unicode MS" panose="020B0604020202020204" pitchFamily="34" charset="-120"/>
                <a:cs typeface="Arial Unicode MS" panose="020B0604020202020204" pitchFamily="34" charset="-120"/>
              </a:rPr>
              <a:t>韓文</a:t>
            </a:r>
            <a:r>
              <a:rPr lang="zh-TW" altLang="en-US" b="1" dirty="0" smtClean="0">
                <a:latin typeface="Arial Unicode MS" panose="020B0604020202020204" pitchFamily="34" charset="-120"/>
                <a:ea typeface="Arial Unicode MS" panose="020B0604020202020204" pitchFamily="34" charset="-120"/>
                <a:cs typeface="Arial Unicode MS" panose="020B0604020202020204" pitchFamily="34" charset="-120"/>
              </a:rPr>
              <a:t>三</a:t>
            </a:r>
            <a:r>
              <a:rPr lang="zh-TW" altLang="en-US" dirty="0" smtClean="0">
                <a:latin typeface="Arial Unicode MS" panose="020B0604020202020204" pitchFamily="34" charset="-120"/>
                <a:ea typeface="Arial Unicode MS" panose="020B0604020202020204" pitchFamily="34" charset="-120"/>
                <a:cs typeface="Arial Unicode MS" panose="020B0604020202020204" pitchFamily="34" charset="-120"/>
              </a:rPr>
              <a:t>種語言介面</a:t>
            </a:r>
            <a:endParaRPr lang="en-US" altLang="zh-TW" dirty="0" smtClean="0">
              <a:latin typeface="Arial Unicode MS" panose="020B0604020202020204" pitchFamily="34" charset="-120"/>
              <a:ea typeface="Arial Unicode MS" panose="020B0604020202020204" pitchFamily="34" charset="-120"/>
              <a:cs typeface="Arial Unicode MS" panose="020B0604020202020204" pitchFamily="34" charset="-120"/>
            </a:endParaRPr>
          </a:p>
          <a:p>
            <a:endParaRPr lang="zh-TW" altLang="en-US" dirty="0"/>
          </a:p>
        </p:txBody>
      </p:sp>
    </p:spTree>
    <p:extLst>
      <p:ext uri="{BB962C8B-B14F-4D97-AF65-F5344CB8AC3E}">
        <p14:creationId xmlns:p14="http://schemas.microsoft.com/office/powerpoint/2010/main" val="23935443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11216" y="365125"/>
            <a:ext cx="10042584" cy="880579"/>
          </a:xfrm>
        </p:spPr>
        <p:txBody>
          <a:bodyPr>
            <a:normAutofit/>
          </a:bodyPr>
          <a:lstStyle/>
          <a:p>
            <a:r>
              <a:rPr lang="zh-TW" altLang="en-US" b="1" dirty="0" smtClean="0">
                <a:latin typeface="Arial Unicode MS" panose="020B0604020202020204" pitchFamily="34" charset="-120"/>
                <a:ea typeface="Arial Unicode MS" panose="020B0604020202020204" pitchFamily="34" charset="-120"/>
                <a:cs typeface="Arial Unicode MS" panose="020B0604020202020204" pitchFamily="34" charset="-120"/>
              </a:rPr>
              <a:t>線</a:t>
            </a:r>
            <a:r>
              <a:rPr lang="zh-TW" altLang="en-US" b="1" dirty="0">
                <a:latin typeface="Arial Unicode MS" panose="020B0604020202020204" pitchFamily="34" charset="-120"/>
                <a:ea typeface="Arial Unicode MS" panose="020B0604020202020204" pitchFamily="34" charset="-120"/>
                <a:cs typeface="Arial Unicode MS" panose="020B0604020202020204" pitchFamily="34" charset="-120"/>
              </a:rPr>
              <a:t>上</a:t>
            </a:r>
            <a:r>
              <a:rPr lang="zh-TW" altLang="en-US" b="1" dirty="0" smtClean="0">
                <a:latin typeface="Arial Unicode MS" panose="020B0604020202020204" pitchFamily="34" charset="-120"/>
                <a:ea typeface="Arial Unicode MS" panose="020B0604020202020204" pitchFamily="34" charset="-120"/>
                <a:cs typeface="Arial Unicode MS" panose="020B0604020202020204" pitchFamily="34" charset="-120"/>
              </a:rPr>
              <a:t>操作方式</a:t>
            </a:r>
            <a:r>
              <a:rPr lang="en-US" altLang="zh-TW" b="1" dirty="0" smtClean="0">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zh-TW" b="1" dirty="0" smtClean="0">
                <a:latin typeface="Arial Unicode MS" panose="020B0604020202020204" pitchFamily="34" charset="-120"/>
                <a:ea typeface="Arial Unicode MS" panose="020B0604020202020204" pitchFamily="34" charset="-120"/>
                <a:cs typeface="Arial Unicode MS" panose="020B0604020202020204" pitchFamily="34" charset="-120"/>
              </a:rPr>
              <a:t>帳號啟用</a:t>
            </a:r>
            <a:endParaRPr lang="zh-TW" altLang="en-US" dirty="0">
              <a:latin typeface="Arial Unicode MS" panose="020B0604020202020204" pitchFamily="34" charset="-120"/>
              <a:ea typeface="Arial Unicode MS" panose="020B0604020202020204" pitchFamily="34" charset="-120"/>
              <a:cs typeface="Arial Unicode MS" panose="020B0604020202020204" pitchFamily="34" charset="-120"/>
            </a:endParaRPr>
          </a:p>
        </p:txBody>
      </p:sp>
      <p:sp>
        <p:nvSpPr>
          <p:cNvPr id="3" name="內容版面配置區 2"/>
          <p:cNvSpPr>
            <a:spLocks noGrp="1"/>
          </p:cNvSpPr>
          <p:nvPr>
            <p:ph idx="1"/>
          </p:nvPr>
        </p:nvSpPr>
        <p:spPr>
          <a:xfrm>
            <a:off x="1493322" y="1245704"/>
            <a:ext cx="10515600" cy="4816321"/>
          </a:xfrm>
        </p:spPr>
        <p:txBody>
          <a:bodyPr/>
          <a:lstStyle/>
          <a:p>
            <a:r>
              <a:rPr lang="zh-TW" altLang="en-US" dirty="0" smtClean="0">
                <a:latin typeface="Arial Unicode MS" panose="020B0604020202020204" pitchFamily="34" charset="-120"/>
                <a:ea typeface="Arial Unicode MS" panose="020B0604020202020204" pitchFamily="34" charset="-120"/>
                <a:cs typeface="Arial Unicode MS" panose="020B0604020202020204" pitchFamily="34" charset="-120"/>
              </a:rPr>
              <a:t>請跟管理者申請帳號</a:t>
            </a:r>
            <a:r>
              <a:rPr lang="en-US"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en-US" dirty="0" smtClean="0">
                <a:latin typeface="Arial Unicode MS" panose="020B0604020202020204" pitchFamily="34" charset="-120"/>
                <a:ea typeface="Arial Unicode MS" panose="020B0604020202020204" pitchFamily="34" charset="-120"/>
                <a:cs typeface="Arial Unicode MS" panose="020B0604020202020204" pitchFamily="34" charset="-120"/>
              </a:rPr>
              <a:t>提供姓名和</a:t>
            </a:r>
            <a:r>
              <a:rPr lang="en-US"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email)</a:t>
            </a:r>
            <a:br>
              <a:rPr lang="en-US"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br>
            <a:r>
              <a:rPr lang="en-US" altLang="zh-TW" dirty="0" err="1" smtClean="0">
                <a:latin typeface="Arial Unicode MS" panose="020B0604020202020204" pitchFamily="34" charset="-120"/>
                <a:ea typeface="Arial Unicode MS" panose="020B0604020202020204" pitchFamily="34" charset="-120"/>
                <a:cs typeface="Arial Unicode MS" panose="020B0604020202020204" pitchFamily="34" charset="-120"/>
              </a:rPr>
              <a:t>iThenticate</a:t>
            </a:r>
            <a:r>
              <a:rPr lang="zh-TW" altLang="en-US" dirty="0" smtClean="0">
                <a:latin typeface="Arial Unicode MS" panose="020B0604020202020204" pitchFamily="34" charset="-120"/>
                <a:ea typeface="Arial Unicode MS" panose="020B0604020202020204" pitchFamily="34" charset="-120"/>
                <a:cs typeface="Arial Unicode MS" panose="020B0604020202020204" pitchFamily="34" charset="-120"/>
              </a:rPr>
              <a:t>系統會發送一封帳號啟用用</a:t>
            </a:r>
            <a:r>
              <a:rPr lang="zh-TW"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通知信</a:t>
            </a:r>
            <a:endParaRPr lang="zh-TW" altLang="en-US" dirty="0">
              <a:latin typeface="Arial Unicode MS" panose="020B0604020202020204" pitchFamily="34" charset="-120"/>
              <a:ea typeface="Arial Unicode MS" panose="020B0604020202020204" pitchFamily="34" charset="-120"/>
              <a:cs typeface="Arial Unicode MS" panose="020B0604020202020204" pitchFamily="34" charset="-120"/>
            </a:endParaRP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9570" y="2126283"/>
            <a:ext cx="6867055" cy="4584998"/>
          </a:xfrm>
          <a:prstGeom prst="rect">
            <a:avLst/>
          </a:prstGeom>
        </p:spPr>
      </p:pic>
    </p:spTree>
    <p:extLst>
      <p:ext uri="{BB962C8B-B14F-4D97-AF65-F5344CB8AC3E}">
        <p14:creationId xmlns:p14="http://schemas.microsoft.com/office/powerpoint/2010/main" val="26159750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latin typeface="Arial Unicode MS" panose="020B0604020202020204" pitchFamily="34" charset="-120"/>
                <a:ea typeface="Arial Unicode MS" panose="020B0604020202020204" pitchFamily="34" charset="-120"/>
                <a:cs typeface="Arial Unicode MS" panose="020B0604020202020204" pitchFamily="34" charset="-120"/>
              </a:rPr>
              <a:t>線上操作方式</a:t>
            </a:r>
            <a:endParaRPr lang="zh-TW" altLang="en-US" b="1" dirty="0">
              <a:latin typeface="Arial Unicode MS" panose="020B0604020202020204" pitchFamily="34" charset="-120"/>
              <a:ea typeface="Arial Unicode MS" panose="020B0604020202020204" pitchFamily="34" charset="-120"/>
              <a:cs typeface="Arial Unicode MS" panose="020B0604020202020204" pitchFamily="34" charset="-120"/>
            </a:endParaRPr>
          </a:p>
        </p:txBody>
      </p:sp>
      <p:pic>
        <p:nvPicPr>
          <p:cNvPr id="5" name="圖片 4"/>
          <p:cNvPicPr/>
          <p:nvPr/>
        </p:nvPicPr>
        <p:blipFill rotWithShape="1">
          <a:blip r:embed="rId2"/>
          <a:srcRect l="13855" t="16428" r="14857" b="68215"/>
          <a:stretch/>
        </p:blipFill>
        <p:spPr bwMode="auto">
          <a:xfrm>
            <a:off x="1438776" y="2629594"/>
            <a:ext cx="8567473" cy="1743756"/>
          </a:xfrm>
          <a:prstGeom prst="rect">
            <a:avLst/>
          </a:prstGeom>
          <a:ln w="12700">
            <a:solidFill>
              <a:schemeClr val="tx2"/>
            </a:solidFill>
          </a:ln>
          <a:extLst>
            <a:ext uri="{53640926-AAD7-44D8-BBD7-CCE9431645EC}">
              <a14:shadowObscured xmlns:a14="http://schemas.microsoft.com/office/drawing/2010/main"/>
            </a:ext>
          </a:extLst>
        </p:spPr>
      </p:pic>
      <p:sp>
        <p:nvSpPr>
          <p:cNvPr id="7" name="橢圓 6"/>
          <p:cNvSpPr/>
          <p:nvPr/>
        </p:nvSpPr>
        <p:spPr>
          <a:xfrm>
            <a:off x="8318520" y="2743407"/>
            <a:ext cx="579549" cy="61818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p:cNvSpPr txBox="1"/>
          <p:nvPr/>
        </p:nvSpPr>
        <p:spPr>
          <a:xfrm>
            <a:off x="911011" y="1847881"/>
            <a:ext cx="9629559" cy="954107"/>
          </a:xfrm>
          <a:prstGeom prst="rect">
            <a:avLst/>
          </a:prstGeom>
          <a:noFill/>
        </p:spPr>
        <p:txBody>
          <a:bodyPr wrap="none" rtlCol="0">
            <a:spAutoFit/>
          </a:bodyPr>
          <a:lstStyle/>
          <a:p>
            <a:r>
              <a:rPr lang="zh-TW" altLang="zh-TW" sz="2800" dirty="0">
                <a:latin typeface="Arial Unicode MS" panose="020B0604020202020204" pitchFamily="34" charset="-120"/>
                <a:ea typeface="Arial Unicode MS" panose="020B0604020202020204" pitchFamily="34" charset="-120"/>
                <a:cs typeface="Arial Unicode MS" panose="020B0604020202020204" pitchFamily="34" charset="-120"/>
              </a:rPr>
              <a:t>步驟</a:t>
            </a:r>
            <a:r>
              <a:rPr lang="en-US" altLang="zh-TW" sz="2800" dirty="0">
                <a:latin typeface="Arial Unicode MS" panose="020B0604020202020204" pitchFamily="34" charset="-120"/>
                <a:ea typeface="Arial Unicode MS" panose="020B0604020202020204" pitchFamily="34" charset="-120"/>
                <a:cs typeface="Arial Unicode MS" panose="020B0604020202020204" pitchFamily="34" charset="-120"/>
              </a:rPr>
              <a:t>1: </a:t>
            </a:r>
            <a:r>
              <a:rPr lang="zh-TW" altLang="zh-TW" sz="2800" dirty="0">
                <a:latin typeface="Arial Unicode MS" panose="020B0604020202020204" pitchFamily="34" charset="-120"/>
                <a:ea typeface="Arial Unicode MS" panose="020B0604020202020204" pitchFamily="34" charset="-120"/>
                <a:cs typeface="Arial Unicode MS" panose="020B0604020202020204" pitchFamily="34" charset="-120"/>
              </a:rPr>
              <a:t>登入網址</a:t>
            </a:r>
            <a:r>
              <a:rPr lang="en-US" altLang="zh-TW" sz="2800" dirty="0">
                <a:latin typeface="Arial Unicode MS" panose="020B0604020202020204" pitchFamily="34" charset="-120"/>
                <a:ea typeface="Arial Unicode MS" panose="020B0604020202020204" pitchFamily="34" charset="-120"/>
                <a:cs typeface="Arial Unicode MS" panose="020B0604020202020204" pitchFamily="34" charset="-120"/>
              </a:rPr>
              <a:t>: </a:t>
            </a:r>
            <a:r>
              <a:rPr lang="en-US" altLang="zh-TW" sz="2800" u="sng" dirty="0">
                <a:latin typeface="Arial Unicode MS" panose="020B0604020202020204" pitchFamily="34" charset="-120"/>
                <a:ea typeface="Arial Unicode MS" panose="020B0604020202020204" pitchFamily="34" charset="-120"/>
                <a:cs typeface="Arial Unicode MS" panose="020B0604020202020204" pitchFamily="34" charset="-120"/>
                <a:hlinkClick r:id="rId3"/>
              </a:rPr>
              <a:t>www.ithenticate.com</a:t>
            </a:r>
            <a:r>
              <a:rPr lang="zh-TW" altLang="zh-TW" sz="2800" dirty="0">
                <a:latin typeface="Arial Unicode MS" panose="020B0604020202020204" pitchFamily="34" charset="-120"/>
                <a:ea typeface="Arial Unicode MS" panose="020B0604020202020204" pitchFamily="34" charset="-120"/>
                <a:cs typeface="Arial Unicode MS" panose="020B0604020202020204" pitchFamily="34" charset="-120"/>
              </a:rPr>
              <a:t>，於右上角點選</a:t>
            </a:r>
            <a:r>
              <a:rPr lang="en-US" altLang="zh-TW" sz="2800" dirty="0">
                <a:latin typeface="Arial Unicode MS" panose="020B0604020202020204" pitchFamily="34" charset="-120"/>
                <a:ea typeface="Arial Unicode MS" panose="020B0604020202020204" pitchFamily="34" charset="-120"/>
                <a:cs typeface="Arial Unicode MS" panose="020B0604020202020204" pitchFamily="34" charset="-120"/>
              </a:rPr>
              <a:t>Login</a:t>
            </a:r>
            <a:endParaRPr lang="zh-TW" altLang="zh-TW" sz="2800" dirty="0">
              <a:latin typeface="Arial Unicode MS" panose="020B0604020202020204" pitchFamily="34" charset="-120"/>
              <a:ea typeface="Arial Unicode MS" panose="020B0604020202020204" pitchFamily="34" charset="-120"/>
              <a:cs typeface="Arial Unicode MS" panose="020B0604020202020204" pitchFamily="34" charset="-120"/>
            </a:endParaRPr>
          </a:p>
          <a:p>
            <a:endParaRPr lang="zh-TW" altLang="en-US" sz="2800" dirty="0"/>
          </a:p>
        </p:txBody>
      </p:sp>
      <p:sp>
        <p:nvSpPr>
          <p:cNvPr id="10" name="矩形 9"/>
          <p:cNvSpPr/>
          <p:nvPr/>
        </p:nvSpPr>
        <p:spPr>
          <a:xfrm>
            <a:off x="906887" y="4893453"/>
            <a:ext cx="6994222" cy="523220"/>
          </a:xfrm>
          <a:prstGeom prst="rect">
            <a:avLst/>
          </a:prstGeom>
        </p:spPr>
        <p:txBody>
          <a:bodyPr wrap="none">
            <a:spAutoFit/>
          </a:bodyPr>
          <a:lstStyle/>
          <a:p>
            <a:pPr>
              <a:spcAft>
                <a:spcPts val="0"/>
              </a:spcAft>
            </a:pPr>
            <a:r>
              <a:rPr lang="zh-TW" altLang="zh-TW" sz="2800" kern="100" dirty="0" smtClean="0">
                <a:effectLst/>
                <a:latin typeface="Arial Unicode MS" panose="020B0604020202020204" pitchFamily="34" charset="-120"/>
                <a:ea typeface="Arial Unicode MS" panose="020B0604020202020204" pitchFamily="34" charset="-120"/>
                <a:cs typeface="Arial Unicode MS" panose="020B0604020202020204" pitchFamily="34" charset="-120"/>
              </a:rPr>
              <a:t>步驟</a:t>
            </a:r>
            <a:r>
              <a:rPr lang="en-US" altLang="zh-TW" sz="2800" kern="100" dirty="0" smtClean="0">
                <a:effectLst/>
                <a:latin typeface="Arial Unicode MS" panose="020B0604020202020204" pitchFamily="34" charset="-120"/>
                <a:ea typeface="Arial Unicode MS" panose="020B0604020202020204" pitchFamily="34" charset="-120"/>
                <a:cs typeface="Arial Unicode MS" panose="020B0604020202020204" pitchFamily="34" charset="-120"/>
              </a:rPr>
              <a:t>2: </a:t>
            </a:r>
            <a:r>
              <a:rPr lang="zh-TW" altLang="zh-TW" sz="2800" kern="100" dirty="0" smtClean="0">
                <a:effectLst/>
                <a:latin typeface="Arial Unicode MS" panose="020B0604020202020204" pitchFamily="34" charset="-120"/>
                <a:ea typeface="Arial Unicode MS" panose="020B0604020202020204" pitchFamily="34" charset="-120"/>
                <a:cs typeface="Arial Unicode MS" panose="020B0604020202020204" pitchFamily="34" charset="-120"/>
              </a:rPr>
              <a:t>依序輸入</a:t>
            </a:r>
            <a:r>
              <a:rPr lang="en-US" altLang="zh-TW" sz="2800" kern="100" dirty="0" smtClean="0">
                <a:effectLst/>
                <a:latin typeface="Arial Unicode MS" panose="020B0604020202020204" pitchFamily="34" charset="-120"/>
                <a:ea typeface="Arial Unicode MS" panose="020B0604020202020204" pitchFamily="34" charset="-120"/>
                <a:cs typeface="Arial Unicode MS" panose="020B0604020202020204" pitchFamily="34" charset="-120"/>
              </a:rPr>
              <a:t>email</a:t>
            </a:r>
            <a:r>
              <a:rPr lang="zh-TW" altLang="zh-TW" sz="2800" kern="100" dirty="0" smtClean="0">
                <a:effectLst/>
                <a:latin typeface="Arial Unicode MS" panose="020B0604020202020204" pitchFamily="34" charset="-120"/>
                <a:ea typeface="Arial Unicode MS" panose="020B0604020202020204" pitchFamily="34" charset="-120"/>
                <a:cs typeface="Arial Unicode MS" panose="020B0604020202020204" pitchFamily="34" charset="-120"/>
              </a:rPr>
              <a:t>和密碼，然後按</a:t>
            </a:r>
            <a:r>
              <a:rPr lang="en-US" altLang="zh-TW" sz="2800" kern="100" dirty="0" smtClean="0">
                <a:effectLst/>
                <a:latin typeface="Arial Unicode MS" panose="020B0604020202020204" pitchFamily="34" charset="-120"/>
                <a:ea typeface="Arial Unicode MS" panose="020B0604020202020204" pitchFamily="34" charset="-120"/>
                <a:cs typeface="Arial Unicode MS" panose="020B0604020202020204" pitchFamily="34" charset="-120"/>
              </a:rPr>
              <a:t>Login</a:t>
            </a:r>
            <a:endParaRPr lang="zh-TW" altLang="zh-TW" sz="2800" kern="100" dirty="0">
              <a:latin typeface="Arial Unicode MS" panose="020B0604020202020204" pitchFamily="34" charset="-120"/>
              <a:ea typeface="Arial Unicode MS" panose="020B0604020202020204" pitchFamily="34" charset="-120"/>
              <a:cs typeface="Arial Unicode MS" panose="020B0604020202020204" pitchFamily="34" charset="-120"/>
            </a:endParaRPr>
          </a:p>
        </p:txBody>
      </p:sp>
      <p:pic>
        <p:nvPicPr>
          <p:cNvPr id="11" name="圖片 10"/>
          <p:cNvPicPr/>
          <p:nvPr/>
        </p:nvPicPr>
        <p:blipFill rotWithShape="1">
          <a:blip r:embed="rId4" cstate="print">
            <a:extLst>
              <a:ext uri="{28A0092B-C50C-407E-A947-70E740481C1C}">
                <a14:useLocalDpi xmlns:a14="http://schemas.microsoft.com/office/drawing/2010/main" val="0"/>
              </a:ext>
            </a:extLst>
          </a:blip>
          <a:srcRect l="36146" t="28929" r="37146" b="20714"/>
          <a:stretch/>
        </p:blipFill>
        <p:spPr bwMode="auto">
          <a:xfrm>
            <a:off x="7877642" y="3606417"/>
            <a:ext cx="3476158" cy="2961808"/>
          </a:xfrm>
          <a:prstGeom prst="rect">
            <a:avLst/>
          </a:prstGeom>
          <a:ln w="12700">
            <a:solidFill>
              <a:schemeClr val="tx2"/>
            </a:solidFill>
          </a:ln>
          <a:extLst>
            <a:ext uri="{53640926-AAD7-44D8-BBD7-CCE9431645EC}">
              <a14:shadowObscured xmlns:a14="http://schemas.microsoft.com/office/drawing/2010/main"/>
            </a:ext>
          </a:extLst>
        </p:spPr>
      </p:pic>
      <p:sp>
        <p:nvSpPr>
          <p:cNvPr id="12" name="向右箭號 11"/>
          <p:cNvSpPr/>
          <p:nvPr/>
        </p:nvSpPr>
        <p:spPr>
          <a:xfrm>
            <a:off x="8898069" y="6057259"/>
            <a:ext cx="606539" cy="463639"/>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253594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1"/>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b="1" dirty="0" smtClean="0">
                <a:latin typeface="標楷體" panose="03000509000000000000" pitchFamily="65" charset="-120"/>
                <a:ea typeface="標楷體" panose="03000509000000000000" pitchFamily="65" charset="-120"/>
                <a:cs typeface="Arial Unicode MS" panose="020B0604020202020204" pitchFamily="34" charset="-120"/>
              </a:rPr>
              <a:t>Top 10 </a:t>
            </a:r>
            <a:r>
              <a:rPr lang="zh-TW" altLang="en-US" b="1" dirty="0">
                <a:latin typeface="標楷體" panose="03000509000000000000" pitchFamily="65" charset="-120"/>
                <a:ea typeface="標楷體" panose="03000509000000000000" pitchFamily="65" charset="-120"/>
                <a:cs typeface="Arial Unicode MS" panose="020B0604020202020204" pitchFamily="34" charset="-120"/>
              </a:rPr>
              <a:t>常見抄襲行為</a:t>
            </a:r>
            <a:r>
              <a:rPr lang="en-US" altLang="zh-TW" b="1" dirty="0" smtClean="0">
                <a:latin typeface="標楷體" panose="03000509000000000000" pitchFamily="65" charset="-120"/>
                <a:ea typeface="標楷體" panose="03000509000000000000" pitchFamily="65" charset="-120"/>
                <a:cs typeface="Arial Unicode MS" panose="020B0604020202020204" pitchFamily="34" charset="-120"/>
              </a:rPr>
              <a:t>(1)</a:t>
            </a:r>
            <a:endParaRPr lang="zh-TW" altLang="en-US" b="1" dirty="0">
              <a:latin typeface="標楷體" panose="03000509000000000000" pitchFamily="65" charset="-120"/>
              <a:ea typeface="標楷體" panose="03000509000000000000" pitchFamily="65" charset="-120"/>
              <a:cs typeface="Arial Unicode MS" panose="020B0604020202020204" pitchFamily="34" charset="-120"/>
            </a:endParaRPr>
          </a:p>
        </p:txBody>
      </p:sp>
      <p:sp>
        <p:nvSpPr>
          <p:cNvPr id="5" name="內容版面配置區 2"/>
          <p:cNvSpPr txBox="1">
            <a:spLocks/>
          </p:cNvSpPr>
          <p:nvPr/>
        </p:nvSpPr>
        <p:spPr>
          <a:xfrm>
            <a:off x="3219450" y="2455864"/>
            <a:ext cx="2819400" cy="1508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buFont typeface="Arial" panose="020B0604020202020204" pitchFamily="34" charset="0"/>
              <a:buNone/>
            </a:pPr>
            <a:r>
              <a:rPr lang="en-US" altLang="zh-TW" sz="3200" b="1" dirty="0" smtClean="0">
                <a:latin typeface="Arial" panose="020B0604020202020204" pitchFamily="34" charset="0"/>
              </a:rPr>
              <a:t>#1. Clone</a:t>
            </a:r>
            <a:br>
              <a:rPr lang="en-US" altLang="zh-TW" sz="3200" b="1" dirty="0" smtClean="0">
                <a:latin typeface="Arial" panose="020B0604020202020204" pitchFamily="34" charset="0"/>
              </a:rPr>
            </a:br>
            <a:r>
              <a:rPr lang="zh-TW" altLang="en-US" b="1" smtClean="0">
                <a:latin typeface="Arial" panose="020B0604020202020204" pitchFamily="34" charset="0"/>
              </a:rPr>
              <a:t>翻版複製之前</a:t>
            </a:r>
            <a:endParaRPr lang="en-US" altLang="zh-TW" b="1" dirty="0" smtClean="0">
              <a:latin typeface="Arial" panose="020B0604020202020204" pitchFamily="34" charset="0"/>
            </a:endParaRPr>
          </a:p>
          <a:p>
            <a:pPr marL="0" indent="0">
              <a:spcBef>
                <a:spcPct val="0"/>
              </a:spcBef>
              <a:buFont typeface="Arial" panose="020B0604020202020204" pitchFamily="34" charset="0"/>
              <a:buNone/>
            </a:pPr>
            <a:r>
              <a:rPr lang="en-US" altLang="zh-TW" sz="1600" dirty="0" smtClean="0">
                <a:latin typeface="Arial" panose="020B0604020202020204" pitchFamily="34" charset="0"/>
              </a:rPr>
              <a:t>Submitting another’s work, word-for-word, as one’s own</a:t>
            </a:r>
            <a:endParaRPr lang="zh-TW" altLang="en-US" smtClean="0"/>
          </a:p>
        </p:txBody>
      </p:sp>
      <p:sp>
        <p:nvSpPr>
          <p:cNvPr id="6" name="投影片編號版面配置區 4"/>
          <p:cNvSpPr>
            <a:spLocks noGrp="1"/>
          </p:cNvSpPr>
          <p:nvPr>
            <p:ph type="sldNum" sz="quarter" idx="12"/>
          </p:nvPr>
        </p:nvSpPr>
        <p:spPr bwMode="auto">
          <a:xfrm>
            <a:off x="86106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nSpc>
                <a:spcPct val="100000"/>
              </a:lnSpc>
              <a:spcBef>
                <a:spcPct val="0"/>
              </a:spcBef>
              <a:buFontTx/>
              <a:buNone/>
            </a:pPr>
            <a:fld id="{74DDD390-93B8-4627-BDFE-911615E52FD8}" type="slidenum">
              <a:rPr lang="zh-TW" altLang="en-US" sz="1400">
                <a:solidFill>
                  <a:srgbClr val="898989"/>
                </a:solidFill>
              </a:rPr>
              <a:pPr>
                <a:lnSpc>
                  <a:spcPct val="100000"/>
                </a:lnSpc>
                <a:spcBef>
                  <a:spcPct val="0"/>
                </a:spcBef>
                <a:buFontTx/>
                <a:buNone/>
              </a:pPr>
              <a:t>2</a:t>
            </a:fld>
            <a:endParaRPr lang="en-US" altLang="zh-TW" sz="1400" dirty="0">
              <a:solidFill>
                <a:srgbClr val="898989"/>
              </a:solidFill>
            </a:endParaRPr>
          </a:p>
        </p:txBody>
      </p:sp>
      <p:pic>
        <p:nvPicPr>
          <p:cNvPr id="7" name="Picture 1" descr="infographic_spectrum_ctrl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0076" y="2446339"/>
            <a:ext cx="1266825"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descr="infographic_spectrum_ctrl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851" y="4394201"/>
            <a:ext cx="1266825"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內容版面配置區 2"/>
          <p:cNvSpPr txBox="1">
            <a:spLocks/>
          </p:cNvSpPr>
          <p:nvPr/>
        </p:nvSpPr>
        <p:spPr bwMode="auto">
          <a:xfrm>
            <a:off x="3219450" y="4324350"/>
            <a:ext cx="2819400"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zh-TW" sz="3200" b="1" dirty="0">
                <a:solidFill>
                  <a:srgbClr val="000000"/>
                </a:solidFill>
                <a:latin typeface="Arial" panose="020B0604020202020204" pitchFamily="34" charset="0"/>
              </a:rPr>
              <a:t>#2. CTRL-C</a:t>
            </a:r>
          </a:p>
          <a:p>
            <a:pPr>
              <a:lnSpc>
                <a:spcPct val="100000"/>
              </a:lnSpc>
              <a:spcBef>
                <a:spcPct val="0"/>
              </a:spcBef>
              <a:buFont typeface="Arial" panose="020B0604020202020204" pitchFamily="34" charset="0"/>
              <a:buNone/>
            </a:pPr>
            <a:r>
              <a:rPr lang="zh-TW" altLang="en-US" sz="2800" b="1">
                <a:solidFill>
                  <a:srgbClr val="000000"/>
                </a:solidFill>
                <a:latin typeface="Arial" panose="020B0604020202020204" pitchFamily="34" charset="0"/>
              </a:rPr>
              <a:t>複製無修改</a:t>
            </a:r>
            <a:endParaRPr lang="en-US" altLang="zh-TW" sz="2800" b="1" dirty="0">
              <a:solidFill>
                <a:srgbClr val="000000"/>
              </a:solidFill>
              <a:latin typeface="Arial" panose="020B0604020202020204" pitchFamily="34" charset="0"/>
            </a:endParaRPr>
          </a:p>
          <a:p>
            <a:pPr>
              <a:lnSpc>
                <a:spcPct val="100000"/>
              </a:lnSpc>
              <a:spcBef>
                <a:spcPct val="0"/>
              </a:spcBef>
              <a:buFont typeface="Arial" panose="020B0604020202020204" pitchFamily="34" charset="0"/>
              <a:buNone/>
            </a:pPr>
            <a:r>
              <a:rPr lang="en-US" altLang="zh-TW" sz="1600" dirty="0">
                <a:solidFill>
                  <a:srgbClr val="000000"/>
                </a:solidFill>
                <a:latin typeface="Arial" panose="020B0604020202020204" pitchFamily="34" charset="0"/>
              </a:rPr>
              <a:t>Contains significant portions of text from a single source without alterations</a:t>
            </a:r>
            <a:endParaRPr lang="en-US" altLang="zh-TW" sz="5400" dirty="0">
              <a:solidFill>
                <a:srgbClr val="000000"/>
              </a:solidFill>
              <a:latin typeface="Arial" panose="020B0604020202020204" pitchFamily="34" charset="0"/>
            </a:endParaRPr>
          </a:p>
        </p:txBody>
      </p:sp>
      <p:pic>
        <p:nvPicPr>
          <p:cNvPr id="10" name="Picture 5" descr="infographic_spectrum_find_replac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8851" y="2446339"/>
            <a:ext cx="1266825"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6"/>
          <p:cNvSpPr>
            <a:spLocks noChangeArrowheads="1"/>
          </p:cNvSpPr>
          <p:nvPr/>
        </p:nvSpPr>
        <p:spPr bwMode="auto">
          <a:xfrm>
            <a:off x="7339013" y="2362200"/>
            <a:ext cx="3232150" cy="1601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nSpc>
                <a:spcPct val="100000"/>
              </a:lnSpc>
              <a:spcBef>
                <a:spcPct val="0"/>
              </a:spcBef>
              <a:buFontTx/>
              <a:buNone/>
            </a:pPr>
            <a:r>
              <a:rPr lang="en-US" altLang="zh-TW" sz="2800" b="1" dirty="0">
                <a:solidFill>
                  <a:srgbClr val="000000"/>
                </a:solidFill>
                <a:latin typeface="Arial" panose="020B0604020202020204" pitchFamily="34" charset="0"/>
              </a:rPr>
              <a:t>#3. Find– Replace</a:t>
            </a:r>
          </a:p>
          <a:p>
            <a:pPr>
              <a:lnSpc>
                <a:spcPct val="100000"/>
              </a:lnSpc>
              <a:spcBef>
                <a:spcPct val="0"/>
              </a:spcBef>
              <a:buFontTx/>
              <a:buNone/>
            </a:pPr>
            <a:r>
              <a:rPr lang="zh-TW" altLang="en-US" sz="2800" b="1">
                <a:solidFill>
                  <a:srgbClr val="000000"/>
                </a:solidFill>
                <a:latin typeface="Arial" panose="020B0604020202020204" pitchFamily="34" charset="0"/>
              </a:rPr>
              <a:t>只替換關鍵字詞</a:t>
            </a:r>
            <a:endParaRPr lang="en-US" altLang="zh-TW" sz="2800" b="1" dirty="0">
              <a:solidFill>
                <a:srgbClr val="000000"/>
              </a:solidFill>
              <a:latin typeface="Arial" panose="020B0604020202020204" pitchFamily="34" charset="0"/>
            </a:endParaRPr>
          </a:p>
          <a:p>
            <a:pPr>
              <a:lnSpc>
                <a:spcPct val="100000"/>
              </a:lnSpc>
              <a:spcBef>
                <a:spcPct val="0"/>
              </a:spcBef>
              <a:buFontTx/>
              <a:buNone/>
            </a:pPr>
            <a:r>
              <a:rPr lang="en-US" altLang="zh-TW" sz="1400" dirty="0">
                <a:solidFill>
                  <a:srgbClr val="000000"/>
                </a:solidFill>
                <a:latin typeface="Arial" panose="020B0604020202020204" pitchFamily="34" charset="0"/>
              </a:rPr>
              <a:t>Changing key words and phrases but retaining the essential content of the source</a:t>
            </a:r>
            <a:endParaRPr lang="en-US" altLang="zh-TW" sz="4800" dirty="0">
              <a:solidFill>
                <a:srgbClr val="000000"/>
              </a:solidFill>
              <a:latin typeface="Arial" panose="020B0604020202020204" pitchFamily="34" charset="0"/>
            </a:endParaRPr>
          </a:p>
        </p:txBody>
      </p:sp>
      <p:pic>
        <p:nvPicPr>
          <p:cNvPr id="12" name="Picture 7" descr="infographic_spectrum_remix.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2826" y="4414839"/>
            <a:ext cx="1266825"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8"/>
          <p:cNvSpPr>
            <a:spLocks noChangeArrowheads="1"/>
          </p:cNvSpPr>
          <p:nvPr/>
        </p:nvSpPr>
        <p:spPr bwMode="auto">
          <a:xfrm>
            <a:off x="7410451" y="4394200"/>
            <a:ext cx="3160713"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nSpc>
                <a:spcPct val="100000"/>
              </a:lnSpc>
              <a:spcBef>
                <a:spcPct val="0"/>
              </a:spcBef>
              <a:buFontTx/>
              <a:buNone/>
            </a:pPr>
            <a:r>
              <a:rPr lang="en-US" altLang="zh-TW" sz="2800" b="1" dirty="0">
                <a:solidFill>
                  <a:srgbClr val="000000"/>
                </a:solidFill>
                <a:latin typeface="Arial" panose="020B0604020202020204" pitchFamily="34" charset="0"/>
              </a:rPr>
              <a:t>#4. Remix</a:t>
            </a:r>
          </a:p>
          <a:p>
            <a:pPr>
              <a:lnSpc>
                <a:spcPct val="100000"/>
              </a:lnSpc>
              <a:spcBef>
                <a:spcPct val="0"/>
              </a:spcBef>
              <a:buFontTx/>
              <a:buNone/>
            </a:pPr>
            <a:r>
              <a:rPr lang="zh-TW" altLang="en-US" sz="2800" b="1">
                <a:solidFill>
                  <a:srgbClr val="000000"/>
                </a:solidFill>
                <a:latin typeface="Arial" panose="020B0604020202020204" pitchFamily="34" charset="0"/>
              </a:rPr>
              <a:t>改寫多種資料來源</a:t>
            </a:r>
            <a:endParaRPr lang="en-US" altLang="zh-TW" sz="2800" b="1" dirty="0">
              <a:solidFill>
                <a:srgbClr val="000000"/>
              </a:solidFill>
              <a:latin typeface="Arial" panose="020B0604020202020204" pitchFamily="34" charset="0"/>
            </a:endParaRPr>
          </a:p>
          <a:p>
            <a:pPr>
              <a:lnSpc>
                <a:spcPct val="100000"/>
              </a:lnSpc>
              <a:spcBef>
                <a:spcPct val="0"/>
              </a:spcBef>
              <a:buFontTx/>
              <a:buNone/>
            </a:pPr>
            <a:r>
              <a:rPr lang="en-US" altLang="zh-TW" sz="1400" dirty="0">
                <a:solidFill>
                  <a:srgbClr val="000000"/>
                </a:solidFill>
                <a:latin typeface="Arial" panose="020B0604020202020204" pitchFamily="34" charset="0"/>
              </a:rPr>
              <a:t>Paraphrases from multiple sources, made to fit together</a:t>
            </a:r>
            <a:endParaRPr lang="en-US" altLang="zh-TW" sz="4800" dirty="0">
              <a:solidFill>
                <a:srgbClr val="000000"/>
              </a:solidFill>
              <a:latin typeface="Arial" panose="020B0604020202020204" pitchFamily="34" charset="0"/>
            </a:endParaRPr>
          </a:p>
        </p:txBody>
      </p:sp>
      <p:sp>
        <p:nvSpPr>
          <p:cNvPr id="14" name="矩形 10"/>
          <p:cNvSpPr>
            <a:spLocks noChangeArrowheads="1"/>
          </p:cNvSpPr>
          <p:nvPr/>
        </p:nvSpPr>
        <p:spPr bwMode="auto">
          <a:xfrm>
            <a:off x="1901825" y="1573214"/>
            <a:ext cx="8382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US" altLang="zh-TW" dirty="0">
                <a:solidFill>
                  <a:srgbClr val="000000"/>
                </a:solidFill>
                <a:latin typeface="標楷體" panose="03000509000000000000" pitchFamily="65" charset="-120"/>
                <a:ea typeface="標楷體" panose="03000509000000000000" pitchFamily="65" charset="-120"/>
              </a:rPr>
              <a:t>2012 Plagiarism Spectrum project</a:t>
            </a:r>
            <a:r>
              <a:rPr lang="zh-TW" altLang="en-US" dirty="0">
                <a:solidFill>
                  <a:srgbClr val="000000"/>
                </a:solidFill>
                <a:latin typeface="標楷體" panose="03000509000000000000" pitchFamily="65" charset="-120"/>
                <a:ea typeface="標楷體" panose="03000509000000000000" pitchFamily="65" charset="-120"/>
              </a:rPr>
              <a:t>研究中</a:t>
            </a:r>
            <a:r>
              <a:rPr lang="en-US" altLang="zh-TW" dirty="0">
                <a:solidFill>
                  <a:srgbClr val="000000"/>
                </a:solidFill>
                <a:latin typeface="標楷體" panose="03000509000000000000" pitchFamily="65" charset="-120"/>
                <a:ea typeface="標楷體" panose="03000509000000000000" pitchFamily="65" charset="-120"/>
              </a:rPr>
              <a:t>,</a:t>
            </a:r>
            <a:r>
              <a:rPr lang="zh-TW" altLang="en-US" dirty="0">
                <a:solidFill>
                  <a:srgbClr val="000000"/>
                </a:solidFill>
                <a:latin typeface="標楷體" panose="03000509000000000000" pitchFamily="65" charset="-120"/>
                <a:ea typeface="標楷體" panose="03000509000000000000" pitchFamily="65" charset="-120"/>
              </a:rPr>
              <a:t>問卷調查約</a:t>
            </a:r>
            <a:r>
              <a:rPr lang="en-US" altLang="zh-TW" dirty="0">
                <a:solidFill>
                  <a:srgbClr val="000000"/>
                </a:solidFill>
                <a:latin typeface="標楷體" panose="03000509000000000000" pitchFamily="65" charset="-120"/>
                <a:ea typeface="標楷體" panose="03000509000000000000" pitchFamily="65" charset="-120"/>
              </a:rPr>
              <a:t>900</a:t>
            </a:r>
            <a:r>
              <a:rPr lang="zh-TW" altLang="en-US" dirty="0">
                <a:solidFill>
                  <a:srgbClr val="000000"/>
                </a:solidFill>
                <a:latin typeface="標楷體" panose="03000509000000000000" pitchFamily="65" charset="-120"/>
                <a:ea typeface="標楷體" panose="03000509000000000000" pitchFamily="65" charset="-120"/>
              </a:rPr>
              <a:t>位老師</a:t>
            </a:r>
          </a:p>
        </p:txBody>
      </p:sp>
      <p:sp>
        <p:nvSpPr>
          <p:cNvPr id="15" name="矩形 2"/>
          <p:cNvSpPr>
            <a:spLocks noChangeArrowheads="1"/>
          </p:cNvSpPr>
          <p:nvPr/>
        </p:nvSpPr>
        <p:spPr bwMode="auto">
          <a:xfrm>
            <a:off x="2276475" y="6407151"/>
            <a:ext cx="81105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zh-TW" altLang="en-US">
                <a:solidFill>
                  <a:srgbClr val="000000"/>
                </a:solidFill>
                <a:latin typeface="新細明體" panose="02020500000000000000" pitchFamily="18" charset="-120"/>
                <a:hlinkClick r:id="rId6"/>
              </a:rPr>
              <a:t>http://www.plagiarism.org/plagiarism-101/types-of-plagiarism</a:t>
            </a:r>
            <a:endParaRPr lang="en-US" altLang="zh-TW" dirty="0">
              <a:solidFill>
                <a:srgbClr val="000000"/>
              </a:solidFill>
              <a:latin typeface="新細明體" panose="02020500000000000000" pitchFamily="18" charset="-120"/>
            </a:endParaRPr>
          </a:p>
        </p:txBody>
      </p:sp>
    </p:spTree>
    <p:extLst>
      <p:ext uri="{BB962C8B-B14F-4D97-AF65-F5344CB8AC3E}">
        <p14:creationId xmlns:p14="http://schemas.microsoft.com/office/powerpoint/2010/main" val="17366071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latin typeface="Arial Unicode MS" panose="020B0604020202020204" pitchFamily="34" charset="-120"/>
                <a:ea typeface="Arial Unicode MS" panose="020B0604020202020204" pitchFamily="34" charset="-120"/>
                <a:cs typeface="Arial Unicode MS" panose="020B0604020202020204" pitchFamily="34" charset="-120"/>
              </a:rPr>
              <a:t>忘記密碼</a:t>
            </a:r>
            <a:r>
              <a:rPr lang="en-US"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en-US" dirty="0" smtClean="0">
                <a:latin typeface="Arial Unicode MS" panose="020B0604020202020204" pitchFamily="34" charset="-120"/>
                <a:ea typeface="Arial Unicode MS" panose="020B0604020202020204" pitchFamily="34" charset="-120"/>
                <a:cs typeface="Arial Unicode MS" panose="020B0604020202020204" pitchFamily="34" charset="-120"/>
              </a:rPr>
              <a:t>重新取得密碼</a:t>
            </a:r>
            <a:endParaRPr lang="zh-TW" altLang="en-US" dirty="0">
              <a:latin typeface="Arial Unicode MS" panose="020B0604020202020204" pitchFamily="34" charset="-120"/>
              <a:ea typeface="Arial Unicode MS" panose="020B0604020202020204" pitchFamily="34" charset="-120"/>
              <a:cs typeface="Arial Unicode MS" panose="020B0604020202020204" pitchFamily="34" charset="-120"/>
            </a:endParaRPr>
          </a:p>
        </p:txBody>
      </p:sp>
      <p:sp>
        <p:nvSpPr>
          <p:cNvPr id="3" name="內容版面配置區 2"/>
          <p:cNvSpPr>
            <a:spLocks noGrp="1"/>
          </p:cNvSpPr>
          <p:nvPr>
            <p:ph idx="1"/>
          </p:nvPr>
        </p:nvSpPr>
        <p:spPr/>
        <p:txBody>
          <a:bodyPr/>
          <a:lstStyle/>
          <a:p>
            <a:r>
              <a:rPr lang="zh-TW"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請點選</a:t>
            </a:r>
            <a:r>
              <a:rPr lang="en-US" altLang="zh-TW" dirty="0" smtClean="0">
                <a:solidFill>
                  <a:srgbClr val="0070C0"/>
                </a:solidFill>
                <a:latin typeface="Arial Unicode MS" panose="020B0604020202020204" pitchFamily="34" charset="-120"/>
                <a:ea typeface="Arial Unicode MS" panose="020B0604020202020204" pitchFamily="34" charset="-120"/>
                <a:cs typeface="Arial Unicode MS" panose="020B0604020202020204" pitchFamily="34" charset="-120"/>
              </a:rPr>
              <a:t>forget password</a:t>
            </a:r>
            <a:r>
              <a:rPr lang="en-US"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再輸入當初申請</a:t>
            </a:r>
            <a:r>
              <a:rPr lang="en-US" altLang="zh-TW" dirty="0" smtClean="0">
                <a:solidFill>
                  <a:srgbClr val="0070C0"/>
                </a:solidFill>
                <a:latin typeface="Arial Unicode MS" panose="020B0604020202020204" pitchFamily="34" charset="-120"/>
                <a:ea typeface="Arial Unicode MS" panose="020B0604020202020204" pitchFamily="34" charset="-120"/>
                <a:cs typeface="Arial Unicode MS" panose="020B0604020202020204" pitchFamily="34" charset="-120"/>
              </a:rPr>
              <a:t>email</a:t>
            </a:r>
            <a:r>
              <a:rPr lang="zh-TW"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，系統將重設密碼</a:t>
            </a:r>
            <a:endParaRPr lang="zh-TW" altLang="en-US" dirty="0" smtClean="0">
              <a:latin typeface="Arial Unicode MS" panose="020B0604020202020204" pitchFamily="34" charset="-120"/>
              <a:ea typeface="Arial Unicode MS" panose="020B0604020202020204" pitchFamily="34" charset="-120"/>
              <a:cs typeface="Arial Unicode MS" panose="020B0604020202020204" pitchFamily="34" charset="-120"/>
            </a:endParaRPr>
          </a:p>
          <a:p>
            <a:endParaRPr lang="zh-TW" altLang="en-US" dirty="0"/>
          </a:p>
        </p:txBody>
      </p:sp>
      <p:pic>
        <p:nvPicPr>
          <p:cNvPr id="3074" name="Picture 2" descr="Ithenticate管理者新建帳號-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417177"/>
            <a:ext cx="3378870" cy="400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593" y="2339542"/>
            <a:ext cx="3606084" cy="41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字方塊 3"/>
          <p:cNvSpPr txBox="1"/>
          <p:nvPr/>
        </p:nvSpPr>
        <p:spPr>
          <a:xfrm>
            <a:off x="921035" y="1358047"/>
            <a:ext cx="184731" cy="461665"/>
          </a:xfrm>
          <a:prstGeom prst="rect">
            <a:avLst/>
          </a:prstGeom>
          <a:noFill/>
        </p:spPr>
        <p:txBody>
          <a:bodyPr wrap="none" rtlCol="0">
            <a:spAutoFit/>
          </a:bodyPr>
          <a:lstStyle/>
          <a:p>
            <a:endParaRPr lang="zh-TW" altLang="en-US" sz="2400" dirty="0"/>
          </a:p>
        </p:txBody>
      </p:sp>
      <p:pic>
        <p:nvPicPr>
          <p:cNvPr id="5" name="圖片 4"/>
          <p:cNvPicPr>
            <a:picLocks noChangeAspect="1"/>
          </p:cNvPicPr>
          <p:nvPr/>
        </p:nvPicPr>
        <p:blipFill>
          <a:blip r:embed="rId4"/>
          <a:stretch>
            <a:fillRect/>
          </a:stretch>
        </p:blipFill>
        <p:spPr>
          <a:xfrm>
            <a:off x="4876800" y="2307317"/>
            <a:ext cx="6334125" cy="4486275"/>
          </a:xfrm>
          <a:prstGeom prst="rect">
            <a:avLst/>
          </a:prstGeom>
        </p:spPr>
      </p:pic>
    </p:spTree>
    <p:extLst>
      <p:ext uri="{BB962C8B-B14F-4D97-AF65-F5344CB8AC3E}">
        <p14:creationId xmlns:p14="http://schemas.microsoft.com/office/powerpoint/2010/main" val="4144946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childTnLst>
                                </p:cTn>
                              </p:par>
                              <p:par>
                                <p:cTn id="7" presetID="16" presetClass="entr" presetSubtype="21"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barn(inVertical)">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b="1" dirty="0">
                <a:latin typeface="Arial Unicode MS" panose="020B0604020202020204" pitchFamily="34" charset="-120"/>
                <a:ea typeface="Arial Unicode MS" panose="020B0604020202020204" pitchFamily="34" charset="-120"/>
                <a:cs typeface="Arial Unicode MS" panose="020B0604020202020204" pitchFamily="34" charset="-120"/>
              </a:rPr>
              <a:t>更改</a:t>
            </a:r>
            <a:r>
              <a:rPr lang="zh-TW" altLang="zh-TW" b="1" dirty="0" smtClean="0">
                <a:latin typeface="Arial Unicode MS" panose="020B0604020202020204" pitchFamily="34" charset="-120"/>
                <a:ea typeface="Arial Unicode MS" panose="020B0604020202020204" pitchFamily="34" charset="-120"/>
                <a:cs typeface="Arial Unicode MS" panose="020B0604020202020204" pitchFamily="34" charset="-120"/>
              </a:rPr>
              <a:t>帳號</a:t>
            </a:r>
            <a:r>
              <a:rPr lang="zh-TW" altLang="en-US" b="1" dirty="0" smtClean="0">
                <a:latin typeface="Arial Unicode MS" panose="020B0604020202020204" pitchFamily="34" charset="-120"/>
                <a:ea typeface="Arial Unicode MS" panose="020B0604020202020204" pitchFamily="34" charset="-120"/>
                <a:cs typeface="Arial Unicode MS" panose="020B0604020202020204" pitchFamily="34" charset="-120"/>
              </a:rPr>
              <a:t>資訊</a:t>
            </a:r>
            <a:endParaRPr lang="zh-TW" altLang="en-US" dirty="0">
              <a:latin typeface="Arial Unicode MS" panose="020B0604020202020204" pitchFamily="34" charset="-120"/>
              <a:ea typeface="Arial Unicode MS" panose="020B0604020202020204" pitchFamily="34" charset="-120"/>
              <a:cs typeface="Arial Unicode MS" panose="020B0604020202020204" pitchFamily="34" charset="-120"/>
            </a:endParaRPr>
          </a:p>
        </p:txBody>
      </p:sp>
      <p:sp>
        <p:nvSpPr>
          <p:cNvPr id="3" name="內容版面配置區 2"/>
          <p:cNvSpPr>
            <a:spLocks noGrp="1"/>
          </p:cNvSpPr>
          <p:nvPr>
            <p:ph idx="1"/>
          </p:nvPr>
        </p:nvSpPr>
        <p:spPr/>
        <p:txBody>
          <a:bodyPr/>
          <a:lstStyle/>
          <a:p>
            <a:r>
              <a:rPr lang="zh-TW" altLang="zh-TW" dirty="0">
                <a:latin typeface="Arial Unicode MS" panose="020B0604020202020204" pitchFamily="34" charset="-120"/>
                <a:ea typeface="Arial Unicode MS" panose="020B0604020202020204" pitchFamily="34" charset="-120"/>
                <a:cs typeface="Arial Unicode MS" panose="020B0604020202020204" pitchFamily="34" charset="-120"/>
              </a:rPr>
              <a:t>登入</a:t>
            </a:r>
            <a:r>
              <a:rPr lang="en-US" altLang="zh-TW" dirty="0" err="1">
                <a:latin typeface="Arial Unicode MS" panose="020B0604020202020204" pitchFamily="34" charset="-120"/>
                <a:ea typeface="Arial Unicode MS" panose="020B0604020202020204" pitchFamily="34" charset="-120"/>
                <a:cs typeface="Arial Unicode MS" panose="020B0604020202020204" pitchFamily="34" charset="-120"/>
              </a:rPr>
              <a:t>iThenticate</a:t>
            </a:r>
            <a:r>
              <a:rPr lang="zh-TW" altLang="zh-TW" dirty="0">
                <a:latin typeface="Arial Unicode MS" panose="020B0604020202020204" pitchFamily="34" charset="-120"/>
                <a:ea typeface="Arial Unicode MS" panose="020B0604020202020204" pitchFamily="34" charset="-120"/>
                <a:cs typeface="Arial Unicode MS" panose="020B0604020202020204" pitchFamily="34" charset="-120"/>
              </a:rPr>
              <a:t>後</a:t>
            </a:r>
            <a:r>
              <a:rPr lang="en-US" altLang="zh-TW" dirty="0">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zh-TW" dirty="0">
                <a:latin typeface="Arial Unicode MS" panose="020B0604020202020204" pitchFamily="34" charset="-120"/>
                <a:ea typeface="Arial Unicode MS" panose="020B0604020202020204" pitchFamily="34" charset="-120"/>
                <a:cs typeface="Arial Unicode MS" panose="020B0604020202020204" pitchFamily="34" charset="-120"/>
              </a:rPr>
              <a:t>在主畫面上方</a:t>
            </a:r>
            <a:r>
              <a:rPr lang="zh-TW" altLang="zh-TW" dirty="0"/>
              <a:t>工具列</a:t>
            </a:r>
            <a:r>
              <a:rPr lang="en-US" altLang="zh-TW" dirty="0"/>
              <a:t>,</a:t>
            </a:r>
            <a:r>
              <a:rPr lang="zh-TW" altLang="zh-TW" dirty="0"/>
              <a:t>請點選『</a:t>
            </a:r>
            <a:r>
              <a:rPr lang="en-US" altLang="zh-TW" dirty="0"/>
              <a:t>Account Info</a:t>
            </a:r>
            <a:r>
              <a:rPr lang="zh-TW" altLang="zh-TW" dirty="0"/>
              <a:t>』</a:t>
            </a:r>
            <a:endParaRPr lang="zh-TW" alt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0831" y="2593415"/>
            <a:ext cx="4846001" cy="1759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群組 8"/>
          <p:cNvGrpSpPr/>
          <p:nvPr/>
        </p:nvGrpSpPr>
        <p:grpSpPr>
          <a:xfrm>
            <a:off x="4162963" y="1646236"/>
            <a:ext cx="7413468" cy="5211764"/>
            <a:chOff x="3825026" y="1557751"/>
            <a:chExt cx="7413468" cy="5211764"/>
          </a:xfrm>
        </p:grpSpPr>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5026" y="1557751"/>
              <a:ext cx="7413468" cy="5211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字方塊 2"/>
            <p:cNvSpPr txBox="1">
              <a:spLocks noChangeArrowheads="1"/>
            </p:cNvSpPr>
            <p:nvPr/>
          </p:nvSpPr>
          <p:spPr bwMode="auto">
            <a:xfrm>
              <a:off x="5535533" y="2704998"/>
              <a:ext cx="29621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en-US" b="0" i="0" u="none" strike="noStrike" cap="none" normalizeH="0" baseline="0" dirty="0" smtClean="0">
                  <a:ln>
                    <a:noFill/>
                  </a:ln>
                  <a:solidFill>
                    <a:srgbClr val="FF0000"/>
                  </a:solidFill>
                  <a:effectLst/>
                  <a:latin typeface="標楷體" panose="03000509000000000000" pitchFamily="65" charset="-120"/>
                  <a:ea typeface="標楷體" panose="03000509000000000000" pitchFamily="65" charset="-120"/>
                </a:rPr>
                <a:t>輸入中文或是英文名字</a:t>
              </a:r>
              <a:endParaRPr kumimoji="0" lang="zh-TW" altLang="zh-TW" sz="2800" b="0" i="0" u="none" strike="noStrike" cap="none" normalizeH="0" baseline="0" dirty="0" smtClean="0">
                <a:ln>
                  <a:noFill/>
                </a:ln>
                <a:solidFill>
                  <a:schemeClr val="tx1"/>
                </a:solidFill>
                <a:effectLst/>
                <a:latin typeface="Arial" panose="020B0604020202020204" pitchFamily="34" charset="0"/>
              </a:endParaRPr>
            </a:p>
          </p:txBody>
        </p:sp>
        <p:sp>
          <p:nvSpPr>
            <p:cNvPr id="7" name="文字方塊 2"/>
            <p:cNvSpPr txBox="1">
              <a:spLocks noChangeArrowheads="1"/>
            </p:cNvSpPr>
            <p:nvPr/>
          </p:nvSpPr>
          <p:spPr bwMode="auto">
            <a:xfrm>
              <a:off x="5535533" y="3209267"/>
              <a:ext cx="29621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en-US" b="0" i="0" u="none" strike="noStrike" cap="none" normalizeH="0" baseline="0" dirty="0" smtClean="0">
                  <a:ln>
                    <a:noFill/>
                  </a:ln>
                  <a:solidFill>
                    <a:srgbClr val="FF0000"/>
                  </a:solidFill>
                  <a:effectLst/>
                  <a:latin typeface="標楷體" panose="03000509000000000000" pitchFamily="65" charset="-120"/>
                  <a:ea typeface="標楷體" panose="03000509000000000000" pitchFamily="65" charset="-120"/>
                </a:rPr>
                <a:t>輸入中文或是英文姓氏</a:t>
              </a:r>
              <a:endParaRPr kumimoji="0" lang="zh-TW" altLang="zh-TW" sz="2800" b="0" i="0" u="none" strike="noStrike" cap="none" normalizeH="0" baseline="0" dirty="0" smtClean="0">
                <a:ln>
                  <a:noFill/>
                </a:ln>
                <a:solidFill>
                  <a:schemeClr val="tx1"/>
                </a:solidFill>
                <a:effectLst/>
                <a:latin typeface="Arial" panose="020B0604020202020204" pitchFamily="34" charset="0"/>
              </a:endParaRPr>
            </a:p>
          </p:txBody>
        </p:sp>
        <p:sp>
          <p:nvSpPr>
            <p:cNvPr id="8" name="文字方塊 2"/>
            <p:cNvSpPr txBox="1">
              <a:spLocks noChangeArrowheads="1"/>
            </p:cNvSpPr>
            <p:nvPr/>
          </p:nvSpPr>
          <p:spPr bwMode="auto">
            <a:xfrm>
              <a:off x="5535533" y="3697060"/>
              <a:ext cx="29621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zh-TW" altLang="en-US" dirty="0">
                  <a:solidFill>
                    <a:srgbClr val="FF0000"/>
                  </a:solidFill>
                  <a:latin typeface="標楷體" panose="03000509000000000000" pitchFamily="65" charset="-120"/>
                  <a:ea typeface="標楷體" panose="03000509000000000000" pitchFamily="65" charset="-120"/>
                </a:rPr>
                <a:t>輸入</a:t>
              </a:r>
              <a:r>
                <a:rPr kumimoji="0" lang="en-US" altLang="zh-TW" b="0" i="0" u="none" strike="noStrike" cap="none" normalizeH="0" baseline="0" dirty="0" smtClean="0">
                  <a:ln>
                    <a:noFill/>
                  </a:ln>
                  <a:solidFill>
                    <a:srgbClr val="FF0000"/>
                  </a:solidFill>
                  <a:effectLst/>
                  <a:latin typeface="標楷體" panose="03000509000000000000" pitchFamily="65" charset="-120"/>
                  <a:ea typeface="標楷體" panose="03000509000000000000" pitchFamily="65" charset="-120"/>
                </a:rPr>
                <a:t>email</a:t>
              </a:r>
              <a:r>
                <a:rPr kumimoji="0" lang="zh-TW" altLang="en-US" b="0" i="0" u="none" strike="noStrike" cap="none" normalizeH="0" baseline="0" dirty="0" smtClean="0">
                  <a:ln>
                    <a:noFill/>
                  </a:ln>
                  <a:solidFill>
                    <a:srgbClr val="FF0000"/>
                  </a:solidFill>
                  <a:effectLst/>
                  <a:latin typeface="標楷體" panose="03000509000000000000" pitchFamily="65" charset="-120"/>
                  <a:ea typeface="標楷體" panose="03000509000000000000" pitchFamily="65" charset="-120"/>
                </a:rPr>
                <a:t> 信箱 </a:t>
              </a:r>
              <a:endParaRPr kumimoji="0" lang="zh-TW" altLang="zh-TW" sz="2800" b="0" i="0" u="none" strike="noStrike" cap="none" normalizeH="0" baseline="0" dirty="0" smtClean="0">
                <a:ln>
                  <a:noFill/>
                </a:ln>
                <a:solidFill>
                  <a:schemeClr val="tx1"/>
                </a:solidFill>
                <a:effectLst/>
                <a:latin typeface="Arial" panose="020B0604020202020204" pitchFamily="34" charset="0"/>
              </a:endParaRPr>
            </a:p>
          </p:txBody>
        </p:sp>
        <p:sp>
          <p:nvSpPr>
            <p:cNvPr id="11" name="文字方塊 2"/>
            <p:cNvSpPr txBox="1">
              <a:spLocks noChangeArrowheads="1"/>
            </p:cNvSpPr>
            <p:nvPr/>
          </p:nvSpPr>
          <p:spPr bwMode="auto">
            <a:xfrm>
              <a:off x="5507395" y="4723891"/>
              <a:ext cx="29621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zh-TW" altLang="en-US" dirty="0" smtClean="0">
                  <a:solidFill>
                    <a:srgbClr val="FF0000"/>
                  </a:solidFill>
                  <a:latin typeface="標楷體" panose="03000509000000000000" pitchFamily="65" charset="-120"/>
                  <a:ea typeface="標楷體" panose="03000509000000000000" pitchFamily="65" charset="-120"/>
                </a:rPr>
                <a:t>輸入</a:t>
              </a:r>
              <a:r>
                <a:rPr kumimoji="0" lang="zh-TW" altLang="en-US" b="0" i="0" u="none" strike="noStrike" cap="none" normalizeH="0" baseline="0" dirty="0" smtClean="0">
                  <a:ln>
                    <a:noFill/>
                  </a:ln>
                  <a:solidFill>
                    <a:srgbClr val="FF0000"/>
                  </a:solidFill>
                  <a:effectLst/>
                  <a:latin typeface="標楷體" panose="03000509000000000000" pitchFamily="65" charset="-120"/>
                  <a:ea typeface="標楷體" panose="03000509000000000000" pitchFamily="65" charset="-120"/>
                </a:rPr>
                <a:t>原始密碼</a:t>
              </a:r>
              <a:endParaRPr kumimoji="0" lang="zh-TW" altLang="zh-TW" sz="2800" b="0" i="0" u="none" strike="noStrike" cap="none" normalizeH="0" baseline="0" dirty="0" smtClean="0">
                <a:ln>
                  <a:noFill/>
                </a:ln>
                <a:solidFill>
                  <a:schemeClr val="tx1"/>
                </a:solidFill>
                <a:effectLst/>
                <a:latin typeface="Arial" panose="020B0604020202020204" pitchFamily="34" charset="0"/>
              </a:endParaRPr>
            </a:p>
          </p:txBody>
        </p:sp>
        <p:sp>
          <p:nvSpPr>
            <p:cNvPr id="12" name="文字方塊 2"/>
            <p:cNvSpPr txBox="1">
              <a:spLocks noChangeArrowheads="1"/>
            </p:cNvSpPr>
            <p:nvPr/>
          </p:nvSpPr>
          <p:spPr bwMode="auto">
            <a:xfrm>
              <a:off x="5494516" y="5725665"/>
              <a:ext cx="29621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zh-TW" altLang="en-US" dirty="0" smtClean="0">
                  <a:solidFill>
                    <a:srgbClr val="FF0000"/>
                  </a:solidFill>
                  <a:latin typeface="標楷體" panose="03000509000000000000" pitchFamily="65" charset="-120"/>
                  <a:ea typeface="標楷體" panose="03000509000000000000" pitchFamily="65" charset="-120"/>
                </a:rPr>
                <a:t>再次輸入新</a:t>
              </a:r>
              <a:r>
                <a:rPr kumimoji="0" lang="zh-TW" altLang="en-US" b="0" i="0" u="none" strike="noStrike" cap="none" normalizeH="0" baseline="0" dirty="0" smtClean="0">
                  <a:ln>
                    <a:noFill/>
                  </a:ln>
                  <a:solidFill>
                    <a:srgbClr val="FF0000"/>
                  </a:solidFill>
                  <a:effectLst/>
                  <a:latin typeface="標楷體" panose="03000509000000000000" pitchFamily="65" charset="-120"/>
                  <a:ea typeface="標楷體" panose="03000509000000000000" pitchFamily="65" charset="-120"/>
                </a:rPr>
                <a:t>密碼</a:t>
              </a:r>
              <a:endParaRPr kumimoji="0" lang="zh-TW" altLang="zh-TW" sz="2800" b="0" i="0" u="none" strike="noStrike" cap="none" normalizeH="0" baseline="0" dirty="0" smtClean="0">
                <a:ln>
                  <a:noFill/>
                </a:ln>
                <a:solidFill>
                  <a:schemeClr val="tx1"/>
                </a:solidFill>
                <a:effectLst/>
                <a:latin typeface="Arial" panose="020B0604020202020204" pitchFamily="34" charset="0"/>
              </a:endParaRPr>
            </a:p>
          </p:txBody>
        </p:sp>
        <p:sp>
          <p:nvSpPr>
            <p:cNvPr id="13" name="文字方塊 2"/>
            <p:cNvSpPr txBox="1">
              <a:spLocks noChangeArrowheads="1"/>
            </p:cNvSpPr>
            <p:nvPr/>
          </p:nvSpPr>
          <p:spPr bwMode="auto">
            <a:xfrm>
              <a:off x="5494516" y="5223677"/>
              <a:ext cx="29621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zh-TW" altLang="en-US" dirty="0" smtClean="0">
                  <a:solidFill>
                    <a:srgbClr val="FF0000"/>
                  </a:solidFill>
                  <a:latin typeface="標楷體" panose="03000509000000000000" pitchFamily="65" charset="-120"/>
                  <a:ea typeface="標楷體" panose="03000509000000000000" pitchFamily="65" charset="-120"/>
                </a:rPr>
                <a:t>輸入</a:t>
              </a:r>
              <a:r>
                <a:rPr lang="zh-TW" altLang="en-US" dirty="0">
                  <a:solidFill>
                    <a:srgbClr val="FF0000"/>
                  </a:solidFill>
                  <a:latin typeface="標楷體" panose="03000509000000000000" pitchFamily="65" charset="-120"/>
                  <a:ea typeface="標楷體" panose="03000509000000000000" pitchFamily="65" charset="-120"/>
                </a:rPr>
                <a:t>新</a:t>
              </a:r>
              <a:r>
                <a:rPr kumimoji="0" lang="zh-TW" altLang="en-US" b="0" i="0" u="none" strike="noStrike" cap="none" normalizeH="0" baseline="0" dirty="0" smtClean="0">
                  <a:ln>
                    <a:noFill/>
                  </a:ln>
                  <a:solidFill>
                    <a:srgbClr val="FF0000"/>
                  </a:solidFill>
                  <a:effectLst/>
                  <a:latin typeface="標楷體" panose="03000509000000000000" pitchFamily="65" charset="-120"/>
                  <a:ea typeface="標楷體" panose="03000509000000000000" pitchFamily="65" charset="-120"/>
                </a:rPr>
                <a:t>密碼</a:t>
              </a:r>
              <a:endParaRPr kumimoji="0" lang="zh-TW" altLang="zh-TW" sz="2800" b="0" i="0" u="none" strike="noStrike" cap="none" normalizeH="0" baseline="0" dirty="0" smtClean="0">
                <a:ln>
                  <a:noFill/>
                </a:ln>
                <a:solidFill>
                  <a:schemeClr val="tx1"/>
                </a:solidFill>
                <a:effectLst/>
                <a:latin typeface="Arial" panose="020B0604020202020204" pitchFamily="34" charset="0"/>
              </a:endParaRPr>
            </a:p>
          </p:txBody>
        </p:sp>
      </p:grpSp>
      <p:sp>
        <p:nvSpPr>
          <p:cNvPr id="10" name="橢圓 9"/>
          <p:cNvSpPr/>
          <p:nvPr/>
        </p:nvSpPr>
        <p:spPr>
          <a:xfrm>
            <a:off x="2794714" y="2593416"/>
            <a:ext cx="1519709" cy="615852"/>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409842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28168" y="365125"/>
            <a:ext cx="10225631" cy="1325563"/>
          </a:xfrm>
        </p:spPr>
        <p:txBody>
          <a:bodyPr/>
          <a:lstStyle/>
          <a:p>
            <a:r>
              <a:rPr lang="zh-TW" altLang="en-US" b="1" dirty="0" smtClean="0">
                <a:latin typeface="Arial Unicode MS" panose="020B0604020202020204" pitchFamily="34" charset="-120"/>
                <a:ea typeface="Arial Unicode MS" panose="020B0604020202020204" pitchFamily="34" charset="-120"/>
                <a:cs typeface="Arial Unicode MS" panose="020B0604020202020204" pitchFamily="34" charset="-120"/>
              </a:rPr>
              <a:t>比對</a:t>
            </a:r>
            <a:r>
              <a:rPr lang="zh-TW" altLang="zh-TW" b="1" dirty="0" smtClean="0">
                <a:latin typeface="Arial Unicode MS" panose="020B0604020202020204" pitchFamily="34" charset="-120"/>
                <a:ea typeface="Arial Unicode MS" panose="020B0604020202020204" pitchFamily="34" charset="-120"/>
                <a:cs typeface="Arial Unicode MS" panose="020B0604020202020204" pitchFamily="34" charset="-120"/>
              </a:rPr>
              <a:t>文稿</a:t>
            </a:r>
            <a:r>
              <a:rPr lang="zh-TW" altLang="en-US" b="1" dirty="0" smtClean="0">
                <a:latin typeface="Arial Unicode MS" panose="020B0604020202020204" pitchFamily="34" charset="-120"/>
                <a:ea typeface="Arial Unicode MS" panose="020B0604020202020204" pitchFamily="34" charset="-120"/>
                <a:cs typeface="Arial Unicode MS" panose="020B0604020202020204" pitchFamily="34" charset="-120"/>
              </a:rPr>
              <a:t>原創性</a:t>
            </a:r>
            <a:r>
              <a:rPr lang="en-US" altLang="zh-TW" b="1" dirty="0" smtClean="0">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en-US" b="1" dirty="0" smtClean="0">
                <a:latin typeface="Arial Unicode MS" panose="020B0604020202020204" pitchFamily="34" charset="-120"/>
                <a:ea typeface="Arial Unicode MS" panose="020B0604020202020204" pitchFamily="34" charset="-120"/>
                <a:cs typeface="Arial Unicode MS" panose="020B0604020202020204" pitchFamily="34" charset="-120"/>
              </a:rPr>
              <a:t>文件櫃</a:t>
            </a:r>
            <a:endParaRPr lang="zh-TW" altLang="en-US" dirty="0">
              <a:latin typeface="Arial Unicode MS" panose="020B0604020202020204" pitchFamily="34" charset="-120"/>
              <a:ea typeface="Arial Unicode MS" panose="020B0604020202020204" pitchFamily="34" charset="-120"/>
              <a:cs typeface="Arial Unicode MS" panose="020B0604020202020204" pitchFamily="34" charset="-120"/>
            </a:endParaRPr>
          </a:p>
        </p:txBody>
      </p:sp>
      <p:sp>
        <p:nvSpPr>
          <p:cNvPr id="3" name="內容版面配置區 2"/>
          <p:cNvSpPr>
            <a:spLocks noGrp="1"/>
          </p:cNvSpPr>
          <p:nvPr>
            <p:ph idx="1"/>
          </p:nvPr>
        </p:nvSpPr>
        <p:spPr/>
        <p:txBody>
          <a:bodyPr/>
          <a:lstStyle/>
          <a:p>
            <a:r>
              <a:rPr lang="zh-TW" altLang="zh-TW" b="1" dirty="0">
                <a:latin typeface="Arial Unicode MS" panose="020B0604020202020204" pitchFamily="34" charset="-120"/>
                <a:ea typeface="Arial Unicode MS" panose="020B0604020202020204" pitchFamily="34" charset="-120"/>
                <a:cs typeface="Arial Unicode MS" panose="020B0604020202020204" pitchFamily="34" charset="-120"/>
              </a:rPr>
              <a:t>步驟</a:t>
            </a:r>
            <a:r>
              <a:rPr lang="en-US" altLang="zh-TW" b="1" dirty="0">
                <a:latin typeface="Arial Unicode MS" panose="020B0604020202020204" pitchFamily="34" charset="-120"/>
                <a:ea typeface="Arial Unicode MS" panose="020B0604020202020204" pitchFamily="34" charset="-120"/>
                <a:cs typeface="Arial Unicode MS" panose="020B0604020202020204" pitchFamily="34" charset="-120"/>
              </a:rPr>
              <a:t>1:</a:t>
            </a:r>
            <a:r>
              <a:rPr lang="en-US" altLang="zh-TW" dirty="0">
                <a:latin typeface="Arial Unicode MS" panose="020B0604020202020204" pitchFamily="34" charset="-120"/>
                <a:ea typeface="Arial Unicode MS" panose="020B0604020202020204" pitchFamily="34" charset="-120"/>
                <a:cs typeface="Arial Unicode MS" panose="020B0604020202020204" pitchFamily="34" charset="-120"/>
              </a:rPr>
              <a:t> </a:t>
            </a:r>
            <a:r>
              <a:rPr lang="zh-TW"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登入</a:t>
            </a:r>
            <a:r>
              <a:rPr lang="zh-TW" altLang="zh-TW" dirty="0">
                <a:latin typeface="Arial Unicode MS" panose="020B0604020202020204" pitchFamily="34" charset="-120"/>
                <a:ea typeface="Arial Unicode MS" panose="020B0604020202020204" pitchFamily="34" charset="-120"/>
                <a:cs typeface="Arial Unicode MS" panose="020B0604020202020204" pitchFamily="34" charset="-120"/>
              </a:rPr>
              <a:t>後，</a:t>
            </a:r>
            <a:r>
              <a:rPr lang="zh-TW" altLang="zh-TW" b="1" dirty="0">
                <a:latin typeface="Arial Unicode MS" panose="020B0604020202020204" pitchFamily="34" charset="-120"/>
                <a:ea typeface="Arial Unicode MS" panose="020B0604020202020204" pitchFamily="34" charset="-120"/>
                <a:cs typeface="Arial Unicode MS" panose="020B0604020202020204" pitchFamily="34" charset="-120"/>
              </a:rPr>
              <a:t>左側</a:t>
            </a:r>
            <a:r>
              <a:rPr lang="zh-TW" altLang="zh-TW" dirty="0">
                <a:latin typeface="Arial Unicode MS" panose="020B0604020202020204" pitchFamily="34" charset="-120"/>
                <a:ea typeface="Arial Unicode MS" panose="020B0604020202020204" pitchFamily="34" charset="-120"/>
                <a:cs typeface="Arial Unicode MS" panose="020B0604020202020204" pitchFamily="34" charset="-120"/>
              </a:rPr>
              <a:t>會看到您專屬的文件櫃 </a:t>
            </a:r>
            <a:r>
              <a:rPr lang="en-US" altLang="zh-TW" b="1" dirty="0">
                <a:latin typeface="Arial Unicode MS" panose="020B0604020202020204" pitchFamily="34" charset="-120"/>
                <a:ea typeface="Arial Unicode MS" panose="020B0604020202020204" pitchFamily="34" charset="-120"/>
                <a:cs typeface="Arial Unicode MS" panose="020B0604020202020204" pitchFamily="34" charset="-120"/>
              </a:rPr>
              <a:t>My Folders</a:t>
            </a:r>
            <a:r>
              <a:rPr lang="en-US" altLang="zh-TW" dirty="0">
                <a:latin typeface="Arial Unicode MS" panose="020B0604020202020204" pitchFamily="34" charset="-120"/>
                <a:ea typeface="Arial Unicode MS" panose="020B0604020202020204" pitchFamily="34" charset="-120"/>
                <a:cs typeface="Arial Unicode MS" panose="020B0604020202020204" pitchFamily="34" charset="-120"/>
              </a:rPr>
              <a:t> </a:t>
            </a:r>
            <a:r>
              <a:rPr lang="zh-TW" altLang="zh-TW" dirty="0">
                <a:latin typeface="Arial Unicode MS" panose="020B0604020202020204" pitchFamily="34" charset="-120"/>
                <a:ea typeface="Arial Unicode MS" panose="020B0604020202020204" pitchFamily="34" charset="-120"/>
                <a:cs typeface="Arial Unicode MS" panose="020B0604020202020204" pitchFamily="34" charset="-120"/>
              </a:rPr>
              <a:t>和檔案夾 </a:t>
            </a:r>
            <a:r>
              <a:rPr lang="en-US" altLang="zh-TW" b="1" dirty="0">
                <a:latin typeface="Arial Unicode MS" panose="020B0604020202020204" pitchFamily="34" charset="-120"/>
                <a:ea typeface="Arial Unicode MS" panose="020B0604020202020204" pitchFamily="34" charset="-120"/>
                <a:cs typeface="Arial Unicode MS" panose="020B0604020202020204" pitchFamily="34" charset="-120"/>
              </a:rPr>
              <a:t>My Documents</a:t>
            </a:r>
            <a:endParaRPr lang="zh-TW" altLang="zh-TW" dirty="0">
              <a:latin typeface="Arial Unicode MS" panose="020B0604020202020204" pitchFamily="34" charset="-120"/>
              <a:ea typeface="Arial Unicode MS" panose="020B0604020202020204" pitchFamily="34" charset="-120"/>
              <a:cs typeface="Arial Unicode MS" panose="020B0604020202020204" pitchFamily="34" charset="-120"/>
            </a:endParaRPr>
          </a:p>
          <a:p>
            <a:endParaRPr lang="zh-TW" alt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8169" y="2877343"/>
            <a:ext cx="3579248" cy="3299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17227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86" t="16667" r="1857" b="10688"/>
          <a:stretch/>
        </p:blipFill>
        <p:spPr bwMode="auto">
          <a:xfrm>
            <a:off x="500670" y="1002251"/>
            <a:ext cx="9754953" cy="5661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標題 1"/>
          <p:cNvSpPr>
            <a:spLocks noGrp="1"/>
          </p:cNvSpPr>
          <p:nvPr>
            <p:ph type="title"/>
          </p:nvPr>
        </p:nvSpPr>
        <p:spPr>
          <a:xfrm>
            <a:off x="1388853" y="233409"/>
            <a:ext cx="10077091" cy="963343"/>
          </a:xfrm>
        </p:spPr>
        <p:txBody>
          <a:bodyPr/>
          <a:lstStyle/>
          <a:p>
            <a:r>
              <a:rPr lang="zh-TW" altLang="en-US" b="1" dirty="0" smtClean="0">
                <a:latin typeface="Arial Unicode MS" panose="020B0604020202020204" pitchFamily="34" charset="-120"/>
                <a:ea typeface="Arial Unicode MS" panose="020B0604020202020204" pitchFamily="34" charset="-120"/>
                <a:cs typeface="Arial Unicode MS" panose="020B0604020202020204" pitchFamily="34" charset="-120"/>
              </a:rPr>
              <a:t>比對</a:t>
            </a:r>
            <a:r>
              <a:rPr lang="zh-TW" altLang="zh-TW" b="1" dirty="0" smtClean="0">
                <a:latin typeface="Arial Unicode MS" panose="020B0604020202020204" pitchFamily="34" charset="-120"/>
                <a:ea typeface="Arial Unicode MS" panose="020B0604020202020204" pitchFamily="34" charset="-120"/>
                <a:cs typeface="Arial Unicode MS" panose="020B0604020202020204" pitchFamily="34" charset="-120"/>
              </a:rPr>
              <a:t>文稿</a:t>
            </a:r>
            <a:r>
              <a:rPr lang="zh-TW" altLang="en-US" b="1" dirty="0" smtClean="0">
                <a:latin typeface="Arial Unicode MS" panose="020B0604020202020204" pitchFamily="34" charset="-120"/>
                <a:ea typeface="Arial Unicode MS" panose="020B0604020202020204" pitchFamily="34" charset="-120"/>
                <a:cs typeface="Arial Unicode MS" panose="020B0604020202020204" pitchFamily="34" charset="-120"/>
              </a:rPr>
              <a:t>原創性</a:t>
            </a:r>
            <a:r>
              <a:rPr lang="en-US" altLang="zh-TW" b="1" dirty="0" smtClean="0">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en-US" b="1" dirty="0" smtClean="0">
                <a:latin typeface="Arial Unicode MS" panose="020B0604020202020204" pitchFamily="34" charset="-120"/>
                <a:ea typeface="Arial Unicode MS" panose="020B0604020202020204" pitchFamily="34" charset="-120"/>
                <a:cs typeface="Arial Unicode MS" panose="020B0604020202020204" pitchFamily="34" charset="-120"/>
              </a:rPr>
              <a:t>建立</a:t>
            </a:r>
            <a:r>
              <a:rPr lang="zh-TW" altLang="en-US" b="1" dirty="0">
                <a:latin typeface="Arial Unicode MS" panose="020B0604020202020204" pitchFamily="34" charset="-120"/>
                <a:ea typeface="Arial Unicode MS" panose="020B0604020202020204" pitchFamily="34" charset="-120"/>
                <a:cs typeface="Arial Unicode MS" panose="020B0604020202020204" pitchFamily="34" charset="-120"/>
              </a:rPr>
              <a:t>新</a:t>
            </a:r>
            <a:r>
              <a:rPr lang="zh-TW" altLang="en-US" b="1" dirty="0" smtClean="0">
                <a:latin typeface="Arial Unicode MS" panose="020B0604020202020204" pitchFamily="34" charset="-120"/>
                <a:ea typeface="Arial Unicode MS" panose="020B0604020202020204" pitchFamily="34" charset="-120"/>
                <a:cs typeface="Arial Unicode MS" panose="020B0604020202020204" pitchFamily="34" charset="-120"/>
              </a:rPr>
              <a:t>文件夾                                   </a:t>
            </a:r>
            <a:endParaRPr lang="zh-TW" altLang="en-US" dirty="0">
              <a:latin typeface="Arial Unicode MS" panose="020B0604020202020204" pitchFamily="34" charset="-120"/>
              <a:ea typeface="Arial Unicode MS" panose="020B0604020202020204" pitchFamily="34" charset="-120"/>
              <a:cs typeface="Arial Unicode MS" panose="020B0604020202020204" pitchFamily="34" charset="-120"/>
            </a:endParaRPr>
          </a:p>
        </p:txBody>
      </p:sp>
      <p:sp>
        <p:nvSpPr>
          <p:cNvPr id="3" name="內容版面配置區 2"/>
          <p:cNvSpPr>
            <a:spLocks noGrp="1"/>
          </p:cNvSpPr>
          <p:nvPr>
            <p:ph idx="1"/>
          </p:nvPr>
        </p:nvSpPr>
        <p:spPr>
          <a:xfrm>
            <a:off x="7745504" y="5028555"/>
            <a:ext cx="4123765" cy="1735585"/>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rmAutofit/>
          </a:bodyPr>
          <a:lstStyle/>
          <a:p>
            <a:r>
              <a:rPr lang="zh-TW" altLang="zh-TW" b="1" dirty="0">
                <a:latin typeface="Arial Unicode MS" panose="020B0604020202020204" pitchFamily="34" charset="-120"/>
                <a:ea typeface="Arial Unicode MS" panose="020B0604020202020204" pitchFamily="34" charset="-120"/>
                <a:cs typeface="Arial Unicode MS" panose="020B0604020202020204" pitchFamily="34" charset="-120"/>
              </a:rPr>
              <a:t>步驟</a:t>
            </a:r>
            <a:r>
              <a:rPr lang="en-US" altLang="zh-TW" b="1" dirty="0">
                <a:latin typeface="Arial Unicode MS" panose="020B0604020202020204" pitchFamily="34" charset="-120"/>
                <a:ea typeface="Arial Unicode MS" panose="020B0604020202020204" pitchFamily="34" charset="-120"/>
                <a:cs typeface="Arial Unicode MS" panose="020B0604020202020204" pitchFamily="34" charset="-120"/>
              </a:rPr>
              <a:t>2: </a:t>
            </a:r>
            <a:br>
              <a:rPr lang="en-US" altLang="zh-TW" b="1" dirty="0">
                <a:latin typeface="Arial Unicode MS" panose="020B0604020202020204" pitchFamily="34" charset="-120"/>
                <a:ea typeface="Arial Unicode MS" panose="020B0604020202020204" pitchFamily="34" charset="-120"/>
                <a:cs typeface="Arial Unicode MS" panose="020B0604020202020204" pitchFamily="34" charset="-120"/>
              </a:rPr>
            </a:br>
            <a:r>
              <a:rPr lang="zh-TW"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在</a:t>
            </a:r>
            <a:r>
              <a:rPr lang="zh-TW" altLang="zh-TW" b="1" dirty="0" smtClean="0">
                <a:solidFill>
                  <a:srgbClr val="FF0000"/>
                </a:solidFill>
                <a:latin typeface="Arial Unicode MS" panose="020B0604020202020204" pitchFamily="34" charset="-120"/>
                <a:ea typeface="Arial Unicode MS" panose="020B0604020202020204" pitchFamily="34" charset="-120"/>
                <a:cs typeface="Arial Unicode MS" panose="020B0604020202020204" pitchFamily="34" charset="-120"/>
              </a:rPr>
              <a:t>右側</a:t>
            </a:r>
            <a:r>
              <a:rPr lang="zh-TW"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點選 </a:t>
            </a:r>
            <a:r>
              <a:rPr lang="en-US" altLang="zh-TW" b="1" dirty="0">
                <a:latin typeface="Arial Unicode MS" panose="020B0604020202020204" pitchFamily="34" charset="-120"/>
                <a:ea typeface="Arial Unicode MS" panose="020B0604020202020204" pitchFamily="34" charset="-120"/>
                <a:cs typeface="Arial Unicode MS" panose="020B0604020202020204" pitchFamily="34" charset="-120"/>
              </a:rPr>
              <a:t>New Folder </a:t>
            </a:r>
            <a:r>
              <a:rPr lang="zh-TW" altLang="zh-TW" dirty="0">
                <a:latin typeface="Arial Unicode MS" panose="020B0604020202020204" pitchFamily="34" charset="-120"/>
                <a:ea typeface="Arial Unicode MS" panose="020B0604020202020204" pitchFamily="34" charset="-120"/>
                <a:cs typeface="Arial Unicode MS" panose="020B0604020202020204" pitchFamily="34" charset="-120"/>
              </a:rPr>
              <a:t>及 </a:t>
            </a:r>
            <a:r>
              <a:rPr lang="en-US" altLang="zh-TW" b="1" dirty="0">
                <a:latin typeface="Arial Unicode MS" panose="020B0604020202020204" pitchFamily="34" charset="-120"/>
                <a:ea typeface="Arial Unicode MS" panose="020B0604020202020204" pitchFamily="34" charset="-120"/>
                <a:cs typeface="Arial Unicode MS" panose="020B0604020202020204" pitchFamily="34" charset="-120"/>
              </a:rPr>
              <a:t>New Folder Group </a:t>
            </a:r>
            <a:r>
              <a:rPr lang="zh-TW"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去新增</a:t>
            </a:r>
            <a:r>
              <a:rPr lang="zh-TW" altLang="en-US" dirty="0" smtClean="0">
                <a:latin typeface="Arial Unicode MS" panose="020B0604020202020204" pitchFamily="34" charset="-120"/>
                <a:ea typeface="Arial Unicode MS" panose="020B0604020202020204" pitchFamily="34" charset="-120"/>
                <a:cs typeface="Arial Unicode MS" panose="020B0604020202020204" pitchFamily="34" charset="-120"/>
              </a:rPr>
              <a:t>命</a:t>
            </a:r>
            <a:r>
              <a:rPr lang="zh-TW" altLang="en-US" dirty="0">
                <a:latin typeface="Arial Unicode MS" panose="020B0604020202020204" pitchFamily="34" charset="-120"/>
                <a:ea typeface="Arial Unicode MS" panose="020B0604020202020204" pitchFamily="34" charset="-120"/>
                <a:cs typeface="Arial Unicode MS" panose="020B0604020202020204" pitchFamily="34" charset="-120"/>
              </a:rPr>
              <a:t>名</a:t>
            </a:r>
            <a:r>
              <a:rPr lang="zh-TW"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資料夾</a:t>
            </a:r>
            <a:endParaRPr lang="zh-TW" altLang="en-US" dirty="0">
              <a:latin typeface="Arial Unicode MS" panose="020B0604020202020204" pitchFamily="34" charset="-120"/>
              <a:ea typeface="Arial Unicode MS" panose="020B0604020202020204" pitchFamily="34" charset="-120"/>
              <a:cs typeface="Arial Unicode MS" panose="020B0604020202020204" pitchFamily="34" charset="-120"/>
            </a:endParaRPr>
          </a:p>
        </p:txBody>
      </p:sp>
      <p:sp>
        <p:nvSpPr>
          <p:cNvPr id="4" name="圓角矩形 3"/>
          <p:cNvSpPr/>
          <p:nvPr/>
        </p:nvSpPr>
        <p:spPr>
          <a:xfrm>
            <a:off x="8298739" y="3053106"/>
            <a:ext cx="1708030" cy="167352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3906240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00996" y="235582"/>
            <a:ext cx="9852804" cy="732698"/>
          </a:xfrm>
        </p:spPr>
        <p:txBody>
          <a:bodyPr>
            <a:noAutofit/>
          </a:bodyPr>
          <a:lstStyle/>
          <a:p>
            <a:r>
              <a:rPr lang="zh-TW" altLang="en-US" b="1" dirty="0" smtClean="0">
                <a:latin typeface="Arial Unicode MS" panose="020B0604020202020204" pitchFamily="34" charset="-120"/>
                <a:ea typeface="Arial Unicode MS" panose="020B0604020202020204" pitchFamily="34" charset="-120"/>
                <a:cs typeface="Arial Unicode MS" panose="020B0604020202020204" pitchFamily="34" charset="-120"/>
              </a:rPr>
              <a:t>文件夾設定</a:t>
            </a:r>
            <a:endParaRPr lang="zh-TW" altLang="en-US" b="1" dirty="0">
              <a:latin typeface="Arial Unicode MS" panose="020B0604020202020204" pitchFamily="34" charset="-120"/>
              <a:ea typeface="Arial Unicode MS" panose="020B0604020202020204" pitchFamily="34" charset="-120"/>
              <a:cs typeface="Arial Unicode MS" panose="020B0604020202020204" pitchFamily="34" charset="-120"/>
            </a:endParaRPr>
          </a:p>
        </p:txBody>
      </p:sp>
      <p:sp>
        <p:nvSpPr>
          <p:cNvPr id="3" name="內容版面配置區 2"/>
          <p:cNvSpPr>
            <a:spLocks noGrp="1"/>
          </p:cNvSpPr>
          <p:nvPr>
            <p:ph idx="1"/>
          </p:nvPr>
        </p:nvSpPr>
        <p:spPr/>
        <p:txBody>
          <a:bodyPr/>
          <a:lstStyle/>
          <a:p>
            <a:endParaRPr lang="zh-TW" altLang="en-US" dirty="0"/>
          </a:p>
        </p:txBody>
      </p:sp>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0467" t="20833" r="21585" b="7822"/>
          <a:stretch/>
        </p:blipFill>
        <p:spPr bwMode="auto">
          <a:xfrm>
            <a:off x="824404" y="1367208"/>
            <a:ext cx="9114953" cy="52868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圓角矩形 4"/>
          <p:cNvSpPr/>
          <p:nvPr/>
        </p:nvSpPr>
        <p:spPr>
          <a:xfrm>
            <a:off x="1140403" y="3381555"/>
            <a:ext cx="2304256" cy="3248813"/>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文字方塊 5"/>
          <p:cNvSpPr txBox="1"/>
          <p:nvPr/>
        </p:nvSpPr>
        <p:spPr>
          <a:xfrm>
            <a:off x="3660490" y="2511623"/>
            <a:ext cx="2448272" cy="3046988"/>
          </a:xfrm>
          <a:prstGeom prst="rect">
            <a:avLst/>
          </a:prstGeom>
          <a:gradFill flip="none" rotWithShape="1">
            <a:gsLst>
              <a:gs pos="7000">
                <a:schemeClr val="bg1"/>
              </a:gs>
              <a:gs pos="71000">
                <a:schemeClr val="accent1">
                  <a:lumMod val="20000"/>
                  <a:lumOff val="80000"/>
                </a:schemeClr>
              </a:gs>
              <a:gs pos="100000">
                <a:schemeClr val="accent1">
                  <a:lumMod val="60000"/>
                  <a:lumOff val="40000"/>
                </a:schemeClr>
              </a:gs>
            </a:gsLst>
            <a:path path="circle">
              <a:fillToRect l="100000" t="100000"/>
            </a:path>
            <a:tileRect r="-100000" b="-100000"/>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zh-TW" altLang="en-US" sz="2400" dirty="0" smtClean="0">
                <a:latin typeface="Arial Unicode MS" panose="020B0604020202020204" pitchFamily="34" charset="-120"/>
                <a:ea typeface="Arial Unicode MS" panose="020B0604020202020204" pitchFamily="34" charset="-120"/>
                <a:cs typeface="Arial Unicode MS" panose="020B0604020202020204" pitchFamily="34" charset="-120"/>
              </a:rPr>
              <a:t>排除設定包括</a:t>
            </a:r>
            <a:r>
              <a:rPr lang="en-US" altLang="zh-TW" sz="2400" dirty="0" smtClean="0">
                <a:latin typeface="Arial Unicode MS" panose="020B0604020202020204" pitchFamily="34" charset="-120"/>
                <a:ea typeface="Arial Unicode MS" panose="020B0604020202020204" pitchFamily="34" charset="-120"/>
                <a:cs typeface="Arial Unicode MS" panose="020B0604020202020204" pitchFamily="34" charset="-120"/>
              </a:rPr>
              <a:t>:</a:t>
            </a:r>
          </a:p>
          <a:p>
            <a:r>
              <a:rPr lang="en-US" altLang="zh-TW" sz="2400" dirty="0" smtClean="0">
                <a:latin typeface="Arial Unicode MS" panose="020B0604020202020204" pitchFamily="34" charset="-120"/>
                <a:ea typeface="Arial Unicode MS" panose="020B0604020202020204" pitchFamily="34" charset="-120"/>
                <a:cs typeface="Arial Unicode MS" panose="020B0604020202020204" pitchFamily="34" charset="-120"/>
              </a:rPr>
              <a:t>-&gt;</a:t>
            </a:r>
            <a:r>
              <a:rPr lang="zh-TW" altLang="en-US" sz="2400" dirty="0" smtClean="0">
                <a:latin typeface="Arial Unicode MS" panose="020B0604020202020204" pitchFamily="34" charset="-120"/>
                <a:ea typeface="Arial Unicode MS" panose="020B0604020202020204" pitchFamily="34" charset="-120"/>
                <a:cs typeface="Arial Unicode MS" panose="020B0604020202020204" pitchFamily="34" charset="-120"/>
              </a:rPr>
              <a:t>引用</a:t>
            </a:r>
            <a:endParaRPr lang="en-US" altLang="zh-TW" sz="2400" dirty="0" smtClean="0">
              <a:latin typeface="Arial Unicode MS" panose="020B0604020202020204" pitchFamily="34" charset="-120"/>
              <a:ea typeface="Arial Unicode MS" panose="020B0604020202020204" pitchFamily="34" charset="-120"/>
              <a:cs typeface="Arial Unicode MS" panose="020B0604020202020204" pitchFamily="34" charset="-120"/>
            </a:endParaRPr>
          </a:p>
          <a:p>
            <a:r>
              <a:rPr lang="en-US" altLang="zh-TW" sz="2400" dirty="0" smtClean="0">
                <a:latin typeface="Arial Unicode MS" panose="020B0604020202020204" pitchFamily="34" charset="-120"/>
                <a:ea typeface="Arial Unicode MS" panose="020B0604020202020204" pitchFamily="34" charset="-120"/>
                <a:cs typeface="Arial Unicode MS" panose="020B0604020202020204" pitchFamily="34" charset="-120"/>
              </a:rPr>
              <a:t>-&gt;</a:t>
            </a:r>
            <a:r>
              <a:rPr lang="zh-TW" altLang="en-US" sz="2400" dirty="0" smtClean="0">
                <a:latin typeface="Arial Unicode MS" panose="020B0604020202020204" pitchFamily="34" charset="-120"/>
                <a:ea typeface="Arial Unicode MS" panose="020B0604020202020204" pitchFamily="34" charset="-120"/>
                <a:cs typeface="Arial Unicode MS" panose="020B0604020202020204" pitchFamily="34" charset="-120"/>
              </a:rPr>
              <a:t>參考文獻</a:t>
            </a:r>
            <a:endParaRPr lang="en-US" altLang="zh-TW" sz="2400" dirty="0" smtClean="0">
              <a:latin typeface="Arial Unicode MS" panose="020B0604020202020204" pitchFamily="34" charset="-120"/>
              <a:ea typeface="Arial Unicode MS" panose="020B0604020202020204" pitchFamily="34" charset="-120"/>
              <a:cs typeface="Arial Unicode MS" panose="020B0604020202020204" pitchFamily="34" charset="-120"/>
            </a:endParaRPr>
          </a:p>
          <a:p>
            <a:r>
              <a:rPr lang="en-US" altLang="zh-TW" sz="2400" dirty="0" smtClean="0">
                <a:latin typeface="Arial Unicode MS" panose="020B0604020202020204" pitchFamily="34" charset="-120"/>
                <a:ea typeface="Arial Unicode MS" panose="020B0604020202020204" pitchFamily="34" charset="-120"/>
                <a:cs typeface="Arial Unicode MS" panose="020B0604020202020204" pitchFamily="34" charset="-120"/>
              </a:rPr>
              <a:t>-&gt;</a:t>
            </a:r>
            <a:r>
              <a:rPr lang="zh-TW" altLang="en-US" sz="2400" dirty="0" smtClean="0">
                <a:latin typeface="Arial Unicode MS" panose="020B0604020202020204" pitchFamily="34" charset="-120"/>
                <a:ea typeface="Arial Unicode MS" panose="020B0604020202020204" pitchFamily="34" charset="-120"/>
                <a:cs typeface="Arial Unicode MS" panose="020B0604020202020204" pitchFamily="34" charset="-120"/>
              </a:rPr>
              <a:t>詞語</a:t>
            </a:r>
            <a:endParaRPr lang="en-US" altLang="zh-TW" sz="2400" dirty="0" smtClean="0">
              <a:latin typeface="Arial Unicode MS" panose="020B0604020202020204" pitchFamily="34" charset="-120"/>
              <a:ea typeface="Arial Unicode MS" panose="020B0604020202020204" pitchFamily="34" charset="-120"/>
              <a:cs typeface="Arial Unicode MS" panose="020B0604020202020204" pitchFamily="34" charset="-120"/>
            </a:endParaRPr>
          </a:p>
          <a:p>
            <a:r>
              <a:rPr lang="en-US" altLang="zh-TW" sz="2400" dirty="0" smtClean="0">
                <a:latin typeface="Arial Unicode MS" panose="020B0604020202020204" pitchFamily="34" charset="-120"/>
                <a:ea typeface="Arial Unicode MS" panose="020B0604020202020204" pitchFamily="34" charset="-120"/>
                <a:cs typeface="Arial Unicode MS" panose="020B0604020202020204" pitchFamily="34" charset="-120"/>
              </a:rPr>
              <a:t>-&gt;</a:t>
            </a:r>
            <a:r>
              <a:rPr lang="zh-TW" altLang="en-US" sz="2400" dirty="0" smtClean="0">
                <a:latin typeface="Arial Unicode MS" panose="020B0604020202020204" pitchFamily="34" charset="-120"/>
                <a:ea typeface="Arial Unicode MS" panose="020B0604020202020204" pitchFamily="34" charset="-120"/>
                <a:cs typeface="Arial Unicode MS" panose="020B0604020202020204" pitchFamily="34" charset="-120"/>
              </a:rPr>
              <a:t>小型相符結果</a:t>
            </a:r>
            <a:endParaRPr lang="en-US" altLang="zh-TW" sz="2400" dirty="0" smtClean="0">
              <a:latin typeface="Arial Unicode MS" panose="020B0604020202020204" pitchFamily="34" charset="-120"/>
              <a:ea typeface="Arial Unicode MS" panose="020B0604020202020204" pitchFamily="34" charset="-120"/>
              <a:cs typeface="Arial Unicode MS" panose="020B0604020202020204" pitchFamily="34" charset="-120"/>
            </a:endParaRPr>
          </a:p>
          <a:p>
            <a:r>
              <a:rPr lang="en-US" altLang="zh-TW" sz="2400" dirty="0" smtClean="0">
                <a:latin typeface="Arial Unicode MS" panose="020B0604020202020204" pitchFamily="34" charset="-120"/>
                <a:ea typeface="Arial Unicode MS" panose="020B0604020202020204" pitchFamily="34" charset="-120"/>
                <a:cs typeface="Arial Unicode MS" panose="020B0604020202020204" pitchFamily="34" charset="-120"/>
              </a:rPr>
              <a:t>-&gt;</a:t>
            </a:r>
            <a:r>
              <a:rPr lang="zh-TW" altLang="en-US" sz="2400" dirty="0" smtClean="0">
                <a:latin typeface="Arial Unicode MS" panose="020B0604020202020204" pitchFamily="34" charset="-120"/>
                <a:ea typeface="Arial Unicode MS" panose="020B0604020202020204" pitchFamily="34" charset="-120"/>
                <a:cs typeface="Arial Unicode MS" panose="020B0604020202020204" pitchFamily="34" charset="-120"/>
              </a:rPr>
              <a:t>小型資料來源</a:t>
            </a:r>
            <a:endParaRPr lang="en-US" altLang="zh-TW" sz="2400" dirty="0" smtClean="0">
              <a:latin typeface="Arial Unicode MS" panose="020B0604020202020204" pitchFamily="34" charset="-120"/>
              <a:ea typeface="Arial Unicode MS" panose="020B0604020202020204" pitchFamily="34" charset="-120"/>
              <a:cs typeface="Arial Unicode MS" panose="020B0604020202020204" pitchFamily="34" charset="-120"/>
            </a:endParaRPr>
          </a:p>
          <a:p>
            <a:r>
              <a:rPr lang="en-US" altLang="zh-TW" sz="2400" dirty="0" smtClean="0">
                <a:latin typeface="Arial Unicode MS" panose="020B0604020202020204" pitchFamily="34" charset="-120"/>
                <a:ea typeface="Arial Unicode MS" panose="020B0604020202020204" pitchFamily="34" charset="-120"/>
                <a:cs typeface="Arial Unicode MS" panose="020B0604020202020204" pitchFamily="34" charset="-120"/>
              </a:rPr>
              <a:t>-&gt;</a:t>
            </a:r>
            <a:r>
              <a:rPr lang="zh-TW" altLang="en-US" sz="2400" dirty="0" smtClean="0">
                <a:latin typeface="Arial Unicode MS" panose="020B0604020202020204" pitchFamily="34" charset="-120"/>
                <a:ea typeface="Arial Unicode MS" panose="020B0604020202020204" pitchFamily="34" charset="-120"/>
                <a:cs typeface="Arial Unicode MS" panose="020B0604020202020204" pitchFamily="34" charset="-120"/>
              </a:rPr>
              <a:t>摘要</a:t>
            </a:r>
            <a:endParaRPr lang="en-US" altLang="zh-TW" sz="2400" dirty="0" smtClean="0">
              <a:latin typeface="Arial Unicode MS" panose="020B0604020202020204" pitchFamily="34" charset="-120"/>
              <a:ea typeface="Arial Unicode MS" panose="020B0604020202020204" pitchFamily="34" charset="-120"/>
              <a:cs typeface="Arial Unicode MS" panose="020B0604020202020204" pitchFamily="34" charset="-120"/>
            </a:endParaRPr>
          </a:p>
          <a:p>
            <a:r>
              <a:rPr lang="en-US" altLang="zh-TW" sz="2400" dirty="0" smtClean="0">
                <a:latin typeface="Arial Unicode MS" panose="020B0604020202020204" pitchFamily="34" charset="-120"/>
                <a:ea typeface="Arial Unicode MS" panose="020B0604020202020204" pitchFamily="34" charset="-120"/>
                <a:cs typeface="Arial Unicode MS" panose="020B0604020202020204" pitchFamily="34" charset="-120"/>
              </a:rPr>
              <a:t>-&gt;</a:t>
            </a:r>
            <a:r>
              <a:rPr lang="zh-TW" altLang="en-US" sz="2400" dirty="0" smtClean="0">
                <a:latin typeface="Arial Unicode MS" panose="020B0604020202020204" pitchFamily="34" charset="-120"/>
                <a:ea typeface="Arial Unicode MS" panose="020B0604020202020204" pitchFamily="34" charset="-120"/>
                <a:cs typeface="Arial Unicode MS" panose="020B0604020202020204" pitchFamily="34" charset="-120"/>
              </a:rPr>
              <a:t>材料方法</a:t>
            </a:r>
            <a:endParaRPr lang="en-US" altLang="zh-TW" sz="2400" dirty="0" smtClean="0">
              <a:latin typeface="Arial Unicode MS" panose="020B0604020202020204" pitchFamily="34" charset="-120"/>
              <a:ea typeface="Arial Unicode MS" panose="020B0604020202020204" pitchFamily="34" charset="-120"/>
              <a:cs typeface="Arial Unicode MS" panose="020B0604020202020204" pitchFamily="34" charset="-120"/>
            </a:endParaRPr>
          </a:p>
        </p:txBody>
      </p:sp>
      <p:pic>
        <p:nvPicPr>
          <p:cNvPr id="9" name="圖片 8"/>
          <p:cNvPicPr>
            <a:picLocks noChangeAspect="1"/>
          </p:cNvPicPr>
          <p:nvPr/>
        </p:nvPicPr>
        <p:blipFill>
          <a:blip r:embed="rId4"/>
          <a:stretch>
            <a:fillRect/>
          </a:stretch>
        </p:blipFill>
        <p:spPr>
          <a:xfrm>
            <a:off x="6207856" y="2281652"/>
            <a:ext cx="5984144" cy="4372391"/>
          </a:xfrm>
          <a:prstGeom prst="rect">
            <a:avLst/>
          </a:prstGeom>
        </p:spPr>
      </p:pic>
      <p:sp>
        <p:nvSpPr>
          <p:cNvPr id="8" name="圓角矩形 7"/>
          <p:cNvSpPr/>
          <p:nvPr/>
        </p:nvSpPr>
        <p:spPr>
          <a:xfrm>
            <a:off x="6207856" y="2975222"/>
            <a:ext cx="2304256" cy="127146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圓角矩形 9"/>
          <p:cNvSpPr/>
          <p:nvPr/>
        </p:nvSpPr>
        <p:spPr>
          <a:xfrm>
            <a:off x="6299070" y="4940259"/>
            <a:ext cx="1788582" cy="1236704"/>
          </a:xfrm>
          <a:prstGeom prst="round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文字方塊 10"/>
          <p:cNvSpPr txBox="1"/>
          <p:nvPr/>
        </p:nvSpPr>
        <p:spPr>
          <a:xfrm>
            <a:off x="8281117" y="4943759"/>
            <a:ext cx="3748142" cy="1569660"/>
          </a:xfrm>
          <a:prstGeom prst="rect">
            <a:avLst/>
          </a:prstGeom>
          <a:gradFill flip="none" rotWithShape="1">
            <a:gsLst>
              <a:gs pos="7000">
                <a:schemeClr val="bg1"/>
              </a:gs>
              <a:gs pos="71000">
                <a:schemeClr val="accent6">
                  <a:lumMod val="20000"/>
                  <a:lumOff val="80000"/>
                </a:schemeClr>
              </a:gs>
              <a:gs pos="100000">
                <a:schemeClr val="accent6">
                  <a:lumMod val="40000"/>
                  <a:lumOff val="60000"/>
                </a:schemeClr>
              </a:gs>
            </a:gsLst>
            <a:path path="circle">
              <a:fillToRect l="50000" t="50000" r="50000" b="50000"/>
            </a:path>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p>
            <a:r>
              <a:rPr lang="zh-TW" altLang="en-US" sz="2400" dirty="0" smtClean="0">
                <a:solidFill>
                  <a:srgbClr val="00B050"/>
                </a:solidFill>
                <a:latin typeface="Arial Unicode MS" panose="020B0604020202020204" pitchFamily="34" charset="-120"/>
                <a:ea typeface="Arial Unicode MS" panose="020B0604020202020204" pitchFamily="34" charset="-120"/>
                <a:cs typeface="Arial Unicode MS" panose="020B0604020202020204" pitchFamily="34" charset="-120"/>
              </a:rPr>
              <a:t>限搜尋比對資料庫</a:t>
            </a:r>
            <a:endParaRPr lang="en-US" altLang="zh-TW" sz="2400" dirty="0" smtClean="0">
              <a:solidFill>
                <a:srgbClr val="00B050"/>
              </a:solidFill>
              <a:latin typeface="Arial Unicode MS" panose="020B0604020202020204" pitchFamily="34" charset="-120"/>
              <a:ea typeface="Arial Unicode MS" panose="020B0604020202020204" pitchFamily="34" charset="-120"/>
              <a:cs typeface="Arial Unicode MS" panose="020B0604020202020204" pitchFamily="34" charset="-120"/>
            </a:endParaRPr>
          </a:p>
          <a:p>
            <a:pPr marL="342900" indent="-342900">
              <a:buAutoNum type="arabicPeriod"/>
            </a:pPr>
            <a:r>
              <a:rPr lang="en-US" altLang="zh-TW" sz="2400" dirty="0" err="1" smtClean="0">
                <a:solidFill>
                  <a:srgbClr val="00B050"/>
                </a:solidFill>
                <a:latin typeface="Arial Unicode MS" panose="020B0604020202020204" pitchFamily="34" charset="-120"/>
                <a:ea typeface="Arial Unicode MS" panose="020B0604020202020204" pitchFamily="34" charset="-120"/>
                <a:cs typeface="Arial Unicode MS" panose="020B0604020202020204" pitchFamily="34" charset="-120"/>
              </a:rPr>
              <a:t>CrossCheck</a:t>
            </a:r>
            <a:r>
              <a:rPr lang="zh-TW" altLang="en-US" sz="2400" dirty="0" smtClean="0">
                <a:solidFill>
                  <a:srgbClr val="00B050"/>
                </a:solidFill>
                <a:latin typeface="Arial Unicode MS" panose="020B0604020202020204" pitchFamily="34" charset="-120"/>
                <a:ea typeface="Arial Unicode MS" panose="020B0604020202020204" pitchFamily="34" charset="-120"/>
                <a:cs typeface="Arial Unicode MS" panose="020B0604020202020204" pitchFamily="34" charset="-120"/>
              </a:rPr>
              <a:t>合作出版社</a:t>
            </a:r>
            <a:endParaRPr lang="en-US" altLang="zh-TW" sz="2400" dirty="0" smtClean="0">
              <a:solidFill>
                <a:srgbClr val="00B050"/>
              </a:solidFill>
              <a:latin typeface="Arial Unicode MS" panose="020B0604020202020204" pitchFamily="34" charset="-120"/>
              <a:ea typeface="Arial Unicode MS" panose="020B0604020202020204" pitchFamily="34" charset="-120"/>
              <a:cs typeface="Arial Unicode MS" panose="020B0604020202020204" pitchFamily="34" charset="-120"/>
            </a:endParaRPr>
          </a:p>
          <a:p>
            <a:pPr marL="342900" indent="-342900">
              <a:buAutoNum type="arabicPeriod"/>
            </a:pPr>
            <a:r>
              <a:rPr lang="zh-TW" altLang="en-US" sz="2400" dirty="0" smtClean="0">
                <a:solidFill>
                  <a:srgbClr val="00B050"/>
                </a:solidFill>
                <a:latin typeface="Arial Unicode MS" panose="020B0604020202020204" pitchFamily="34" charset="-120"/>
                <a:ea typeface="Arial Unicode MS" panose="020B0604020202020204" pitchFamily="34" charset="-120"/>
                <a:cs typeface="Arial Unicode MS" panose="020B0604020202020204" pitchFamily="34" charset="-120"/>
              </a:rPr>
              <a:t>網際網路</a:t>
            </a:r>
            <a:endParaRPr lang="en-US" altLang="zh-TW" sz="2400" dirty="0" smtClean="0">
              <a:solidFill>
                <a:srgbClr val="00B050"/>
              </a:solidFill>
              <a:latin typeface="Arial Unicode MS" panose="020B0604020202020204" pitchFamily="34" charset="-120"/>
              <a:ea typeface="Arial Unicode MS" panose="020B0604020202020204" pitchFamily="34" charset="-120"/>
              <a:cs typeface="Arial Unicode MS" panose="020B0604020202020204" pitchFamily="34" charset="-120"/>
            </a:endParaRPr>
          </a:p>
          <a:p>
            <a:pPr marL="342900" indent="-342900">
              <a:buAutoNum type="arabicPeriod"/>
            </a:pPr>
            <a:r>
              <a:rPr lang="zh-TW" altLang="en-US" sz="2400" dirty="0" smtClean="0">
                <a:solidFill>
                  <a:srgbClr val="00B050"/>
                </a:solidFill>
                <a:latin typeface="Arial Unicode MS" panose="020B0604020202020204" pitchFamily="34" charset="-120"/>
                <a:ea typeface="Arial Unicode MS" panose="020B0604020202020204" pitchFamily="34" charset="-120"/>
                <a:cs typeface="Arial Unicode MS" panose="020B0604020202020204" pitchFamily="34" charset="-120"/>
              </a:rPr>
              <a:t>出版品</a:t>
            </a:r>
            <a:endParaRPr lang="zh-TW" altLang="en-US" sz="2400" dirty="0">
              <a:solidFill>
                <a:srgbClr val="00B050"/>
              </a:solidFill>
              <a:latin typeface="Arial Unicode MS" panose="020B0604020202020204" pitchFamily="34" charset="-120"/>
              <a:ea typeface="Arial Unicode MS" panose="020B0604020202020204" pitchFamily="34" charset="-120"/>
              <a:cs typeface="Arial Unicode MS" panose="020B0604020202020204" pitchFamily="34" charset="-120"/>
            </a:endParaRPr>
          </a:p>
        </p:txBody>
      </p:sp>
    </p:spTree>
    <p:extLst>
      <p:ext uri="{BB962C8B-B14F-4D97-AF65-F5344CB8AC3E}">
        <p14:creationId xmlns:p14="http://schemas.microsoft.com/office/powerpoint/2010/main" val="1533339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par>
                          <p:cTn id="9" fill="hold">
                            <p:stCondLst>
                              <p:cond delay="0"/>
                            </p:stCondLst>
                            <p:childTnLst>
                              <p:par>
                                <p:cTn id="10" presetID="16" presetClass="entr" presetSubtype="21"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par>
                          <p:cTn id="17" fill="hold">
                            <p:stCondLst>
                              <p:cond delay="0"/>
                            </p:stCondLst>
                            <p:childTnLst>
                              <p:par>
                                <p:cTn id="18" presetID="16" presetClass="entr" presetSubtype="21"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inVertical)">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10" grpId="0" animBg="1"/>
      <p:bldP spid="1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stretch>
            <a:fillRect/>
          </a:stretch>
        </p:blipFill>
        <p:spPr>
          <a:xfrm>
            <a:off x="0" y="1476375"/>
            <a:ext cx="12192080" cy="5381625"/>
          </a:xfrm>
          <a:prstGeom prst="rect">
            <a:avLst/>
          </a:prstGeom>
        </p:spPr>
      </p:pic>
      <p:sp>
        <p:nvSpPr>
          <p:cNvPr id="4" name="橢圓 3"/>
          <p:cNvSpPr/>
          <p:nvPr/>
        </p:nvSpPr>
        <p:spPr>
          <a:xfrm>
            <a:off x="8584184" y="2839089"/>
            <a:ext cx="1296144" cy="72008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橢圓 6"/>
          <p:cNvSpPr/>
          <p:nvPr/>
        </p:nvSpPr>
        <p:spPr>
          <a:xfrm>
            <a:off x="3226278" y="3071579"/>
            <a:ext cx="1065773" cy="72008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0" name="圖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42412" y="22408"/>
            <a:ext cx="2725589" cy="454265"/>
          </a:xfrm>
          <a:prstGeom prst="rect">
            <a:avLst/>
          </a:prstGeom>
          <a:solidFill>
            <a:schemeClr val="bg1"/>
          </a:solidFill>
        </p:spPr>
      </p:pic>
      <p:sp>
        <p:nvSpPr>
          <p:cNvPr id="11" name="標題 1"/>
          <p:cNvSpPr txBox="1">
            <a:spLocks/>
          </p:cNvSpPr>
          <p:nvPr/>
        </p:nvSpPr>
        <p:spPr>
          <a:xfrm>
            <a:off x="1950421" y="188640"/>
            <a:ext cx="8229600" cy="114300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zh-TW" altLang="en-US" sz="4800" b="1" dirty="0" smtClean="0">
                <a:solidFill>
                  <a:schemeClr val="tx1"/>
                </a:solidFill>
                <a:latin typeface="Arial Unicode MS" panose="020B0604020202020204" pitchFamily="34" charset="-120"/>
                <a:ea typeface="Arial Unicode MS" panose="020B0604020202020204" pitchFamily="34" charset="-120"/>
                <a:cs typeface="Arial Unicode MS" panose="020B0604020202020204" pitchFamily="34" charset="-120"/>
              </a:rPr>
              <a:t>網址</a:t>
            </a:r>
            <a:r>
              <a:rPr lang="en-US" altLang="zh-TW" sz="4800" b="1" dirty="0" smtClean="0">
                <a:solidFill>
                  <a:schemeClr val="tx1"/>
                </a:solidFill>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en-US" sz="4800" b="1" dirty="0" smtClean="0">
                <a:solidFill>
                  <a:schemeClr val="tx1"/>
                </a:solidFill>
                <a:latin typeface="Arial Unicode MS" panose="020B0604020202020204" pitchFamily="34" charset="-120"/>
                <a:ea typeface="Arial Unicode MS" panose="020B0604020202020204" pitchFamily="34" charset="-120"/>
                <a:cs typeface="Arial Unicode MS" panose="020B0604020202020204" pitchFamily="34" charset="-120"/>
              </a:rPr>
              <a:t>字詞過濾</a:t>
            </a:r>
            <a:r>
              <a:rPr lang="zh-TW" altLang="en-US" sz="4800" b="1" dirty="0">
                <a:solidFill>
                  <a:schemeClr val="tx1"/>
                </a:solidFill>
                <a:latin typeface="Arial Unicode MS" panose="020B0604020202020204" pitchFamily="34" charset="-120"/>
                <a:ea typeface="Arial Unicode MS" panose="020B0604020202020204" pitchFamily="34" charset="-120"/>
                <a:cs typeface="Arial Unicode MS" panose="020B0604020202020204" pitchFamily="34" charset="-120"/>
              </a:rPr>
              <a:t>設定</a:t>
            </a:r>
          </a:p>
        </p:txBody>
      </p:sp>
      <p:pic>
        <p:nvPicPr>
          <p:cNvPr id="3" name="圖片 2"/>
          <p:cNvPicPr>
            <a:picLocks noChangeAspect="1"/>
          </p:cNvPicPr>
          <p:nvPr/>
        </p:nvPicPr>
        <p:blipFill>
          <a:blip r:embed="rId4"/>
          <a:stretch>
            <a:fillRect/>
          </a:stretch>
        </p:blipFill>
        <p:spPr>
          <a:xfrm>
            <a:off x="2327003" y="2781905"/>
            <a:ext cx="7553325" cy="4018911"/>
          </a:xfrm>
          <a:prstGeom prst="rect">
            <a:avLst/>
          </a:prstGeom>
        </p:spPr>
      </p:pic>
      <p:sp>
        <p:nvSpPr>
          <p:cNvPr id="6" name="圓角矩形 5"/>
          <p:cNvSpPr/>
          <p:nvPr/>
        </p:nvSpPr>
        <p:spPr>
          <a:xfrm>
            <a:off x="2518913" y="4791361"/>
            <a:ext cx="4226944" cy="117811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9" name="圖片 8"/>
          <p:cNvPicPr>
            <a:picLocks noChangeAspect="1"/>
          </p:cNvPicPr>
          <p:nvPr/>
        </p:nvPicPr>
        <p:blipFill>
          <a:blip r:embed="rId5"/>
          <a:stretch>
            <a:fillRect/>
          </a:stretch>
        </p:blipFill>
        <p:spPr>
          <a:xfrm>
            <a:off x="2327003" y="3156833"/>
            <a:ext cx="7553325" cy="3701167"/>
          </a:xfrm>
          <a:prstGeom prst="rect">
            <a:avLst/>
          </a:prstGeom>
        </p:spPr>
      </p:pic>
      <p:sp>
        <p:nvSpPr>
          <p:cNvPr id="8" name="橢圓 7"/>
          <p:cNvSpPr/>
          <p:nvPr/>
        </p:nvSpPr>
        <p:spPr>
          <a:xfrm>
            <a:off x="4140679" y="3071579"/>
            <a:ext cx="1207698" cy="48759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向左箭號 12"/>
          <p:cNvSpPr/>
          <p:nvPr/>
        </p:nvSpPr>
        <p:spPr>
          <a:xfrm>
            <a:off x="3761117" y="4734177"/>
            <a:ext cx="759124" cy="453499"/>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p>
        </p:txBody>
      </p:sp>
      <p:pic>
        <p:nvPicPr>
          <p:cNvPr id="15" name="圖片 14"/>
          <p:cNvPicPr>
            <a:picLocks noChangeAspect="1"/>
          </p:cNvPicPr>
          <p:nvPr/>
        </p:nvPicPr>
        <p:blipFill>
          <a:blip r:embed="rId6"/>
          <a:stretch>
            <a:fillRect/>
          </a:stretch>
        </p:blipFill>
        <p:spPr>
          <a:xfrm>
            <a:off x="2379257" y="2814922"/>
            <a:ext cx="7515225" cy="3952875"/>
          </a:xfrm>
          <a:prstGeom prst="rect">
            <a:avLst/>
          </a:prstGeom>
        </p:spPr>
      </p:pic>
      <p:sp>
        <p:nvSpPr>
          <p:cNvPr id="14" name="文字方塊 13"/>
          <p:cNvSpPr txBox="1"/>
          <p:nvPr/>
        </p:nvSpPr>
        <p:spPr>
          <a:xfrm>
            <a:off x="5018386" y="4516492"/>
            <a:ext cx="1917513" cy="369332"/>
          </a:xfrm>
          <a:prstGeom prst="rect">
            <a:avLst/>
          </a:prstGeom>
          <a:noFill/>
        </p:spPr>
        <p:txBody>
          <a:bodyPr wrap="none" rtlCol="0">
            <a:spAutoFit/>
          </a:bodyPr>
          <a:lstStyle/>
          <a:p>
            <a:r>
              <a:rPr lang="zh-TW" altLang="en-US" b="1" dirty="0" smtClean="0">
                <a:solidFill>
                  <a:srgbClr val="FF0000"/>
                </a:solidFill>
              </a:rPr>
              <a:t>至少要</a:t>
            </a:r>
            <a:r>
              <a:rPr lang="en-US" altLang="zh-TW" b="1" dirty="0" smtClean="0">
                <a:solidFill>
                  <a:srgbClr val="FF0000"/>
                </a:solidFill>
              </a:rPr>
              <a:t>8</a:t>
            </a:r>
            <a:r>
              <a:rPr lang="zh-TW" altLang="en-US" b="1" dirty="0" smtClean="0">
                <a:solidFill>
                  <a:srgbClr val="FF0000"/>
                </a:solidFill>
              </a:rPr>
              <a:t>個字以上</a:t>
            </a:r>
            <a:endParaRPr lang="zh-TW" altLang="en-US" b="1" dirty="0">
              <a:solidFill>
                <a:srgbClr val="FF0000"/>
              </a:solidFill>
            </a:endParaRPr>
          </a:p>
        </p:txBody>
      </p:sp>
      <p:sp>
        <p:nvSpPr>
          <p:cNvPr id="16" name="橢圓 15"/>
          <p:cNvSpPr/>
          <p:nvPr/>
        </p:nvSpPr>
        <p:spPr>
          <a:xfrm>
            <a:off x="3226278" y="6114215"/>
            <a:ext cx="914401" cy="48542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7" name="圖片 16"/>
          <p:cNvPicPr>
            <a:picLocks noChangeAspect="1"/>
          </p:cNvPicPr>
          <p:nvPr/>
        </p:nvPicPr>
        <p:blipFill>
          <a:blip r:embed="rId7"/>
          <a:stretch>
            <a:fillRect/>
          </a:stretch>
        </p:blipFill>
        <p:spPr>
          <a:xfrm>
            <a:off x="2346053" y="2814922"/>
            <a:ext cx="7534275" cy="3914775"/>
          </a:xfrm>
          <a:prstGeom prst="rect">
            <a:avLst/>
          </a:prstGeom>
        </p:spPr>
      </p:pic>
    </p:spTree>
    <p:extLst>
      <p:ext uri="{BB962C8B-B14F-4D97-AF65-F5344CB8AC3E}">
        <p14:creationId xmlns:p14="http://schemas.microsoft.com/office/powerpoint/2010/main" val="3308741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5"/>
                                        </p:tgtEl>
                                        <p:attrNameLst>
                                          <p:attrName>style.visibility</p:attrName>
                                        </p:attrNameLst>
                                      </p:cBhvr>
                                      <p:to>
                                        <p:strVal val="visible"/>
                                      </p:to>
                                    </p:set>
                                  </p:childTnLst>
                                </p:cTn>
                              </p:par>
                            </p:childTnLst>
                          </p:cTn>
                        </p:par>
                        <p:par>
                          <p:cTn id="30" fill="hold">
                            <p:stCondLst>
                              <p:cond delay="0"/>
                            </p:stCondLst>
                            <p:childTnLst>
                              <p:par>
                                <p:cTn id="31" presetID="1" presetClass="entr" presetSubtype="0"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grpId="0" nodeType="afterEffect">
                                  <p:stCondLst>
                                    <p:cond delay="0"/>
                                  </p:stCondLst>
                                  <p:childTnLst>
                                    <p:set>
                                      <p:cBhvr>
                                        <p:cTn id="35" dur="1" fill="hold">
                                          <p:stCondLst>
                                            <p:cond delay="0"/>
                                          </p:stCondLst>
                                        </p:cTn>
                                        <p:tgtEl>
                                          <p:spTgt spid="16"/>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6" grpId="0" animBg="1"/>
      <p:bldP spid="8" grpId="0" animBg="1"/>
      <p:bldP spid="13" grpId="0" animBg="1"/>
      <p:bldP spid="14" grpId="0"/>
      <p:bldP spid="1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p:cNvPicPr>
            <a:picLocks noChangeAspect="1"/>
          </p:cNvPicPr>
          <p:nvPr/>
        </p:nvPicPr>
        <p:blipFill>
          <a:blip r:embed="rId3"/>
          <a:stretch>
            <a:fillRect/>
          </a:stretch>
        </p:blipFill>
        <p:spPr>
          <a:xfrm>
            <a:off x="313764" y="1690688"/>
            <a:ext cx="11564471" cy="4894725"/>
          </a:xfrm>
          <a:prstGeom prst="rect">
            <a:avLst/>
          </a:prstGeom>
        </p:spPr>
      </p:pic>
      <p:sp>
        <p:nvSpPr>
          <p:cNvPr id="2" name="標題 1"/>
          <p:cNvSpPr>
            <a:spLocks noGrp="1"/>
          </p:cNvSpPr>
          <p:nvPr>
            <p:ph type="title"/>
          </p:nvPr>
        </p:nvSpPr>
        <p:spPr>
          <a:xfrm>
            <a:off x="1762377" y="307967"/>
            <a:ext cx="9596718" cy="1325563"/>
          </a:xfrm>
        </p:spPr>
        <p:txBody>
          <a:bodyPr/>
          <a:lstStyle/>
          <a:p>
            <a:r>
              <a:rPr lang="zh-TW" altLang="en-US" b="1" dirty="0" smtClean="0">
                <a:latin typeface="Arial Unicode MS" panose="020B0604020202020204" pitchFamily="34" charset="-120"/>
                <a:ea typeface="Arial Unicode MS" panose="020B0604020202020204" pitchFamily="34" charset="-120"/>
                <a:cs typeface="Arial Unicode MS" panose="020B0604020202020204" pitchFamily="34" charset="-120"/>
              </a:rPr>
              <a:t>比對</a:t>
            </a:r>
            <a:r>
              <a:rPr lang="zh-TW" altLang="zh-TW" b="1" dirty="0" smtClean="0">
                <a:latin typeface="Arial Unicode MS" panose="020B0604020202020204" pitchFamily="34" charset="-120"/>
                <a:ea typeface="Arial Unicode MS" panose="020B0604020202020204" pitchFamily="34" charset="-120"/>
                <a:cs typeface="Arial Unicode MS" panose="020B0604020202020204" pitchFamily="34" charset="-120"/>
              </a:rPr>
              <a:t>文稿</a:t>
            </a:r>
            <a:endParaRPr lang="zh-TW" altLang="en-US" dirty="0">
              <a:latin typeface="Arial Unicode MS" panose="020B0604020202020204" pitchFamily="34" charset="-120"/>
              <a:ea typeface="Arial Unicode MS" panose="020B0604020202020204" pitchFamily="34" charset="-120"/>
              <a:cs typeface="Arial Unicode MS" panose="020B0604020202020204" pitchFamily="34" charset="-120"/>
            </a:endParaRPr>
          </a:p>
        </p:txBody>
      </p:sp>
      <p:sp>
        <p:nvSpPr>
          <p:cNvPr id="3" name="內容版面配置區 2"/>
          <p:cNvSpPr>
            <a:spLocks noGrp="1"/>
          </p:cNvSpPr>
          <p:nvPr>
            <p:ph idx="1"/>
          </p:nvPr>
        </p:nvSpPr>
        <p:spPr>
          <a:xfrm>
            <a:off x="4894730" y="688824"/>
            <a:ext cx="6836156" cy="944706"/>
          </a:xfrm>
        </p:spPr>
        <p:txBody>
          <a:bodyPr/>
          <a:lstStyle/>
          <a:p>
            <a:r>
              <a:rPr lang="zh-TW" altLang="zh-TW" b="1" dirty="0">
                <a:latin typeface="Arial Unicode MS" panose="020B0604020202020204" pitchFamily="34" charset="-120"/>
                <a:ea typeface="Arial Unicode MS" panose="020B0604020202020204" pitchFamily="34" charset="-120"/>
                <a:cs typeface="Arial Unicode MS" panose="020B0604020202020204" pitchFamily="34" charset="-120"/>
              </a:rPr>
              <a:t>步驟</a:t>
            </a:r>
            <a:r>
              <a:rPr lang="en-US" altLang="zh-TW" b="1" dirty="0">
                <a:latin typeface="Arial Unicode MS" panose="020B0604020202020204" pitchFamily="34" charset="-120"/>
                <a:ea typeface="Arial Unicode MS" panose="020B0604020202020204" pitchFamily="34" charset="-120"/>
                <a:cs typeface="Arial Unicode MS" panose="020B0604020202020204" pitchFamily="34" charset="-120"/>
              </a:rPr>
              <a:t>3: </a:t>
            </a:r>
            <a:r>
              <a:rPr lang="zh-TW" altLang="zh-TW" dirty="0">
                <a:latin typeface="Arial Unicode MS" panose="020B0604020202020204" pitchFamily="34" charset="-120"/>
                <a:ea typeface="Arial Unicode MS" panose="020B0604020202020204" pitchFamily="34" charset="-120"/>
                <a:cs typeface="Arial Unicode MS" panose="020B0604020202020204" pitchFamily="34" charset="-120"/>
              </a:rPr>
              <a:t>選擇左側</a:t>
            </a:r>
            <a:r>
              <a:rPr lang="en-US" altLang="zh-TW" i="1" dirty="0">
                <a:latin typeface="Arial Unicode MS" panose="020B0604020202020204" pitchFamily="34" charset="-120"/>
                <a:ea typeface="Arial Unicode MS" panose="020B0604020202020204" pitchFamily="34" charset="-120"/>
                <a:cs typeface="Arial Unicode MS" panose="020B0604020202020204" pitchFamily="34" charset="-120"/>
              </a:rPr>
              <a:t>My Documents</a:t>
            </a:r>
            <a:r>
              <a:rPr lang="zh-TW"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資料夾，</a:t>
            </a:r>
            <a:r>
              <a:rPr lang="zh-TW" altLang="zh-TW" dirty="0">
                <a:latin typeface="Arial Unicode MS" panose="020B0604020202020204" pitchFamily="34" charset="-120"/>
                <a:ea typeface="Arial Unicode MS" panose="020B0604020202020204" pitchFamily="34" charset="-120"/>
                <a:cs typeface="Arial Unicode MS" panose="020B0604020202020204" pitchFamily="34" charset="-120"/>
              </a:rPr>
              <a:t>於右側</a:t>
            </a:r>
            <a:r>
              <a:rPr lang="en-US" altLang="zh-TW" dirty="0">
                <a:latin typeface="Arial Unicode MS" panose="020B0604020202020204" pitchFamily="34" charset="-120"/>
                <a:ea typeface="Arial Unicode MS" panose="020B0604020202020204" pitchFamily="34" charset="-120"/>
                <a:cs typeface="Arial Unicode MS" panose="020B0604020202020204" pitchFamily="34" charset="-120"/>
              </a:rPr>
              <a:t>Submit a document</a:t>
            </a:r>
            <a:r>
              <a:rPr lang="zh-TW" altLang="zh-TW" dirty="0">
                <a:latin typeface="Arial Unicode MS" panose="020B0604020202020204" pitchFamily="34" charset="-120"/>
                <a:ea typeface="Arial Unicode MS" panose="020B0604020202020204" pitchFamily="34" charset="-120"/>
                <a:cs typeface="Arial Unicode MS" panose="020B0604020202020204" pitchFamily="34" charset="-120"/>
              </a:rPr>
              <a:t>點選上傳檔案</a:t>
            </a:r>
            <a:r>
              <a:rPr lang="en-US" altLang="zh-TW" dirty="0"/>
              <a:t>:</a:t>
            </a:r>
            <a:endParaRPr lang="zh-TW" altLang="zh-TW" dirty="0"/>
          </a:p>
          <a:p>
            <a:endParaRPr lang="zh-TW" altLang="en-US" dirty="0"/>
          </a:p>
        </p:txBody>
      </p:sp>
      <p:sp>
        <p:nvSpPr>
          <p:cNvPr id="5" name="圓角矩形 4"/>
          <p:cNvSpPr/>
          <p:nvPr/>
        </p:nvSpPr>
        <p:spPr>
          <a:xfrm>
            <a:off x="9689661" y="4038298"/>
            <a:ext cx="1669434" cy="116439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3"/>
          <p:cNvSpPr txBox="1"/>
          <p:nvPr/>
        </p:nvSpPr>
        <p:spPr>
          <a:xfrm>
            <a:off x="4540124" y="4829084"/>
            <a:ext cx="4974439" cy="1569660"/>
          </a:xfrm>
          <a:prstGeom prst="rect">
            <a:avLst/>
          </a:prstGeom>
          <a:gradFill flip="none" rotWithShape="1">
            <a:gsLst>
              <a:gs pos="0">
                <a:schemeClr val="bg1"/>
              </a:gs>
              <a:gs pos="80000">
                <a:schemeClr val="accent1">
                  <a:lumMod val="20000"/>
                  <a:lumOff val="80000"/>
                </a:schemeClr>
              </a:gs>
              <a:gs pos="100000">
                <a:schemeClr val="accent5">
                  <a:lumMod val="40000"/>
                  <a:lumOff val="60000"/>
                </a:schemeClr>
              </a:gs>
            </a:gsLst>
            <a:path path="circle">
              <a:fillToRect l="50000" t="50000" r="50000" b="50000"/>
            </a:path>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p>
            <a:r>
              <a:rPr lang="en-US" altLang="zh-TW" sz="2400" b="1" dirty="0">
                <a:latin typeface="Arial Unicode MS" panose="020B0604020202020204" pitchFamily="34" charset="-120"/>
                <a:ea typeface="Arial Unicode MS" panose="020B0604020202020204" pitchFamily="34" charset="-120"/>
                <a:cs typeface="Arial Unicode MS" panose="020B0604020202020204" pitchFamily="34" charset="-120"/>
              </a:rPr>
              <a:t>1. </a:t>
            </a:r>
            <a:r>
              <a:rPr lang="en-US" altLang="zh-TW" sz="2400" b="1" dirty="0">
                <a:solidFill>
                  <a:schemeClr val="accent5">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Upload a File</a:t>
            </a:r>
            <a:r>
              <a:rPr lang="en-US" altLang="zh-TW" sz="2400" dirty="0">
                <a:latin typeface="Arial Unicode MS" panose="020B0604020202020204" pitchFamily="34" charset="-120"/>
                <a:ea typeface="Arial Unicode MS" panose="020B0604020202020204" pitchFamily="34" charset="-120"/>
                <a:cs typeface="Arial Unicode MS" panose="020B0604020202020204" pitchFamily="34" charset="-120"/>
              </a:rPr>
              <a:t>: </a:t>
            </a:r>
            <a:r>
              <a:rPr lang="zh-TW" altLang="zh-TW" sz="2400" dirty="0">
                <a:latin typeface="Arial Unicode MS" panose="020B0604020202020204" pitchFamily="34" charset="-120"/>
                <a:ea typeface="Arial Unicode MS" panose="020B0604020202020204" pitchFamily="34" charset="-120"/>
                <a:cs typeface="Arial Unicode MS" panose="020B0604020202020204" pitchFamily="34" charset="-120"/>
              </a:rPr>
              <a:t>逐次上傳單一檔案</a:t>
            </a:r>
          </a:p>
          <a:p>
            <a:r>
              <a:rPr lang="en-US" altLang="zh-TW" sz="2400" b="1" dirty="0">
                <a:latin typeface="Arial Unicode MS" panose="020B0604020202020204" pitchFamily="34" charset="-120"/>
                <a:ea typeface="Arial Unicode MS" panose="020B0604020202020204" pitchFamily="34" charset="-120"/>
                <a:cs typeface="Arial Unicode MS" panose="020B0604020202020204" pitchFamily="34" charset="-120"/>
              </a:rPr>
              <a:t>2. </a:t>
            </a:r>
            <a:r>
              <a:rPr lang="en-US" altLang="zh-TW" sz="2400" b="1" dirty="0">
                <a:solidFill>
                  <a:schemeClr val="accent5">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Zip File Upload</a:t>
            </a:r>
            <a:r>
              <a:rPr lang="en-US" altLang="zh-TW" sz="2400" dirty="0">
                <a:solidFill>
                  <a:schemeClr val="accent5">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 </a:t>
            </a:r>
            <a:r>
              <a:rPr lang="zh-TW" altLang="zh-TW" sz="2400" dirty="0">
                <a:latin typeface="Arial Unicode MS" panose="020B0604020202020204" pitchFamily="34" charset="-120"/>
                <a:ea typeface="Arial Unicode MS" panose="020B0604020202020204" pitchFamily="34" charset="-120"/>
                <a:cs typeface="Arial Unicode MS" panose="020B0604020202020204" pitchFamily="34" charset="-120"/>
              </a:rPr>
              <a:t>上傳壓縮檔</a:t>
            </a:r>
          </a:p>
          <a:p>
            <a:r>
              <a:rPr lang="en-US" altLang="zh-TW" sz="2400" b="1" dirty="0">
                <a:latin typeface="Arial Unicode MS" panose="020B0604020202020204" pitchFamily="34" charset="-120"/>
                <a:ea typeface="Arial Unicode MS" panose="020B0604020202020204" pitchFamily="34" charset="-120"/>
                <a:cs typeface="Arial Unicode MS" panose="020B0604020202020204" pitchFamily="34" charset="-120"/>
              </a:rPr>
              <a:t>3. </a:t>
            </a:r>
            <a:r>
              <a:rPr lang="en-US" altLang="zh-TW" sz="2400" b="1" dirty="0" err="1">
                <a:solidFill>
                  <a:schemeClr val="accent5">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Multipile</a:t>
            </a:r>
            <a:r>
              <a:rPr lang="en-US" altLang="zh-TW" sz="2400" b="1" dirty="0">
                <a:solidFill>
                  <a:schemeClr val="accent5">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 File Upload</a:t>
            </a:r>
            <a:r>
              <a:rPr lang="en-US" altLang="zh-TW" sz="2400" dirty="0">
                <a:solidFill>
                  <a:schemeClr val="accent5">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zh-TW" sz="2400" dirty="0">
                <a:latin typeface="Arial Unicode MS" panose="020B0604020202020204" pitchFamily="34" charset="-120"/>
                <a:ea typeface="Arial Unicode MS" panose="020B0604020202020204" pitchFamily="34" charset="-120"/>
                <a:cs typeface="Arial Unicode MS" panose="020B0604020202020204" pitchFamily="34" charset="-120"/>
              </a:rPr>
              <a:t>多</a:t>
            </a:r>
            <a:r>
              <a:rPr lang="zh-TW" altLang="zh-TW" sz="2400" dirty="0" smtClean="0">
                <a:latin typeface="Arial Unicode MS" panose="020B0604020202020204" pitchFamily="34" charset="-120"/>
                <a:ea typeface="Arial Unicode MS" panose="020B0604020202020204" pitchFamily="34" charset="-120"/>
                <a:cs typeface="Arial Unicode MS" panose="020B0604020202020204" pitchFamily="34" charset="-120"/>
              </a:rPr>
              <a:t>檔案上</a:t>
            </a:r>
            <a:r>
              <a:rPr lang="zh-TW" altLang="zh-TW" sz="2400" dirty="0">
                <a:latin typeface="Arial Unicode MS" panose="020B0604020202020204" pitchFamily="34" charset="-120"/>
                <a:ea typeface="Arial Unicode MS" panose="020B0604020202020204" pitchFamily="34" charset="-120"/>
                <a:cs typeface="Arial Unicode MS" panose="020B0604020202020204" pitchFamily="34" charset="-120"/>
              </a:rPr>
              <a:t>傳</a:t>
            </a:r>
          </a:p>
          <a:p>
            <a:r>
              <a:rPr lang="en-US" altLang="zh-TW" sz="2400" b="1" dirty="0">
                <a:latin typeface="Arial Unicode MS" panose="020B0604020202020204" pitchFamily="34" charset="-120"/>
                <a:ea typeface="Arial Unicode MS" panose="020B0604020202020204" pitchFamily="34" charset="-120"/>
                <a:cs typeface="Arial Unicode MS" panose="020B0604020202020204" pitchFamily="34" charset="-120"/>
              </a:rPr>
              <a:t>4. </a:t>
            </a:r>
            <a:r>
              <a:rPr lang="en-US" altLang="zh-TW" sz="2400" b="1" dirty="0">
                <a:solidFill>
                  <a:schemeClr val="accent5">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Cut &amp; Past</a:t>
            </a:r>
            <a:r>
              <a:rPr lang="en-US" altLang="zh-TW" sz="2400" dirty="0">
                <a:solidFill>
                  <a:schemeClr val="accent5">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zh-TW" sz="2400" dirty="0">
                <a:latin typeface="Arial Unicode MS" panose="020B0604020202020204" pitchFamily="34" charset="-120"/>
                <a:ea typeface="Arial Unicode MS" panose="020B0604020202020204" pitchFamily="34" charset="-120"/>
                <a:cs typeface="Arial Unicode MS" panose="020B0604020202020204" pitchFamily="34" charset="-120"/>
              </a:rPr>
              <a:t>上傳剪貼的</a:t>
            </a:r>
            <a:r>
              <a:rPr lang="zh-TW" altLang="zh-TW" sz="2400" dirty="0" smtClean="0">
                <a:latin typeface="Arial Unicode MS" panose="020B0604020202020204" pitchFamily="34" charset="-120"/>
                <a:ea typeface="Arial Unicode MS" panose="020B0604020202020204" pitchFamily="34" charset="-120"/>
                <a:cs typeface="Arial Unicode MS" panose="020B0604020202020204" pitchFamily="34" charset="-120"/>
              </a:rPr>
              <a:t>文章</a:t>
            </a:r>
            <a:endParaRPr lang="zh-TW" altLang="en-US" sz="2400" dirty="0">
              <a:solidFill>
                <a:schemeClr val="accent5">
                  <a:lumMod val="50000"/>
                </a:schemeClr>
              </a:solidFill>
            </a:endParaRPr>
          </a:p>
        </p:txBody>
      </p:sp>
      <p:sp>
        <p:nvSpPr>
          <p:cNvPr id="6" name="矩形 5"/>
          <p:cNvSpPr/>
          <p:nvPr/>
        </p:nvSpPr>
        <p:spPr>
          <a:xfrm>
            <a:off x="9689661" y="3639671"/>
            <a:ext cx="2041225" cy="341469"/>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198385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3"/>
          <a:stretch>
            <a:fillRect/>
          </a:stretch>
        </p:blipFill>
        <p:spPr>
          <a:xfrm>
            <a:off x="694764" y="1027906"/>
            <a:ext cx="11096019" cy="5673725"/>
          </a:xfrm>
          <a:prstGeom prst="rect">
            <a:avLst/>
          </a:prstGeom>
        </p:spPr>
      </p:pic>
      <p:sp>
        <p:nvSpPr>
          <p:cNvPr id="2" name="標題 1"/>
          <p:cNvSpPr>
            <a:spLocks noGrp="1"/>
          </p:cNvSpPr>
          <p:nvPr>
            <p:ph type="title"/>
          </p:nvPr>
        </p:nvSpPr>
        <p:spPr>
          <a:xfrm>
            <a:off x="1398494" y="365125"/>
            <a:ext cx="9955306" cy="662779"/>
          </a:xfrm>
        </p:spPr>
        <p:txBody>
          <a:bodyPr>
            <a:noAutofit/>
          </a:bodyPr>
          <a:lstStyle/>
          <a:p>
            <a:r>
              <a:rPr lang="zh-TW" altLang="en-US" b="1" dirty="0" smtClean="0">
                <a:latin typeface="Arial Unicode MS" panose="020B0604020202020204" pitchFamily="34" charset="-120"/>
                <a:ea typeface="Arial Unicode MS" panose="020B0604020202020204" pitchFamily="34" charset="-120"/>
                <a:cs typeface="Arial Unicode MS" panose="020B0604020202020204" pitchFamily="34" charset="-120"/>
              </a:rPr>
              <a:t>比對文稿</a:t>
            </a:r>
            <a:r>
              <a:rPr lang="en-US" altLang="zh-TW" b="1" dirty="0" smtClean="0">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en-US" b="1" dirty="0" smtClean="0">
                <a:latin typeface="Arial Unicode MS" panose="020B0604020202020204" pitchFamily="34" charset="-120"/>
                <a:ea typeface="Arial Unicode MS" panose="020B0604020202020204" pitchFamily="34" charset="-120"/>
                <a:cs typeface="Arial Unicode MS" panose="020B0604020202020204" pitchFamily="34" charset="-120"/>
              </a:rPr>
              <a:t> 單獨檔案 上傳</a:t>
            </a:r>
            <a:endParaRPr lang="zh-TW" altLang="en-US" b="1" dirty="0">
              <a:latin typeface="Arial Unicode MS" panose="020B0604020202020204" pitchFamily="34" charset="-120"/>
              <a:ea typeface="Arial Unicode MS" panose="020B0604020202020204" pitchFamily="34" charset="-120"/>
              <a:cs typeface="Arial Unicode MS" panose="020B0604020202020204" pitchFamily="34" charset="-120"/>
            </a:endParaRPr>
          </a:p>
        </p:txBody>
      </p:sp>
      <p:sp>
        <p:nvSpPr>
          <p:cNvPr id="3" name="內容版面配置區 2"/>
          <p:cNvSpPr>
            <a:spLocks noGrp="1"/>
          </p:cNvSpPr>
          <p:nvPr>
            <p:ph idx="1"/>
          </p:nvPr>
        </p:nvSpPr>
        <p:spPr/>
        <p:txBody>
          <a:bodyPr/>
          <a:lstStyle/>
          <a:p>
            <a:endParaRPr lang="zh-TW" altLang="en-US"/>
          </a:p>
        </p:txBody>
      </p:sp>
      <p:pic>
        <p:nvPicPr>
          <p:cNvPr id="4" name="圖片 3"/>
          <p:cNvPicPr>
            <a:picLocks noChangeAspect="1"/>
          </p:cNvPicPr>
          <p:nvPr/>
        </p:nvPicPr>
        <p:blipFill>
          <a:blip r:embed="rId4"/>
          <a:stretch>
            <a:fillRect/>
          </a:stretch>
        </p:blipFill>
        <p:spPr>
          <a:xfrm>
            <a:off x="694763" y="1027905"/>
            <a:ext cx="11096019" cy="5673725"/>
          </a:xfrm>
          <a:prstGeom prst="rect">
            <a:avLst/>
          </a:prstGeom>
        </p:spPr>
      </p:pic>
      <p:sp>
        <p:nvSpPr>
          <p:cNvPr id="6" name="內容版面配置區 2"/>
          <p:cNvSpPr txBox="1">
            <a:spLocks/>
          </p:cNvSpPr>
          <p:nvPr/>
        </p:nvSpPr>
        <p:spPr>
          <a:xfrm>
            <a:off x="4009666" y="3008527"/>
            <a:ext cx="5187411" cy="1716497"/>
          </a:xfrm>
          <a:prstGeom prst="rect">
            <a:avLst/>
          </a:prstGeom>
          <a:gradFill flip="none" rotWithShape="1">
            <a:gsLst>
              <a:gs pos="0">
                <a:schemeClr val="bg1"/>
              </a:gs>
              <a:gs pos="79000">
                <a:schemeClr val="accent1">
                  <a:lumMod val="20000"/>
                  <a:lumOff val="80000"/>
                </a:schemeClr>
              </a:gs>
              <a:gs pos="100000">
                <a:schemeClr val="accent1">
                  <a:lumMod val="40000"/>
                  <a:lumOff val="60000"/>
                </a:schemeClr>
              </a:gs>
            </a:gsLst>
            <a:lin ang="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zh-TW" b="1" dirty="0" smtClean="0">
                <a:latin typeface="Arial Unicode MS" panose="020B0604020202020204" pitchFamily="34" charset="-120"/>
                <a:ea typeface="Arial Unicode MS" panose="020B0604020202020204" pitchFamily="34" charset="-120"/>
                <a:cs typeface="Arial Unicode MS" panose="020B0604020202020204" pitchFamily="34" charset="-120"/>
              </a:rPr>
              <a:t>步驟</a:t>
            </a:r>
            <a:r>
              <a:rPr lang="en-US" altLang="zh-TW" b="1" dirty="0" smtClean="0">
                <a:latin typeface="Arial Unicode MS" panose="020B0604020202020204" pitchFamily="34" charset="-120"/>
                <a:ea typeface="Arial Unicode MS" panose="020B0604020202020204" pitchFamily="34" charset="-120"/>
                <a:cs typeface="Arial Unicode MS" panose="020B0604020202020204" pitchFamily="34" charset="-120"/>
              </a:rPr>
              <a:t>4:</a:t>
            </a:r>
            <a:r>
              <a:rPr lang="en-US"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 </a:t>
            </a:r>
            <a:r>
              <a:rPr lang="zh-TW" altLang="en-US" dirty="0" smtClean="0">
                <a:latin typeface="Arial Unicode MS" panose="020B0604020202020204" pitchFamily="34" charset="-120"/>
                <a:ea typeface="Arial Unicode MS" panose="020B0604020202020204" pitchFamily="34" charset="-120"/>
                <a:cs typeface="Arial Unicode MS" panose="020B0604020202020204" pitchFamily="34" charset="-120"/>
              </a:rPr>
              <a:t>選擇上傳檔案方式後</a:t>
            </a:r>
            <a:r>
              <a:rPr lang="en-US"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a:t>
            </a:r>
          </a:p>
          <a:p>
            <a:pPr marL="0" indent="0">
              <a:buNone/>
            </a:pPr>
            <a:r>
              <a:rPr lang="zh-TW"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依序輸入標題</a:t>
            </a:r>
            <a:r>
              <a:rPr lang="en-US" altLang="zh-TW" dirty="0">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作者姓名</a:t>
            </a:r>
            <a:r>
              <a:rPr lang="en-US"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en-US" dirty="0" smtClean="0">
                <a:latin typeface="Arial Unicode MS" panose="020B0604020202020204" pitchFamily="34" charset="-120"/>
                <a:ea typeface="Arial Unicode MS" panose="020B0604020202020204" pitchFamily="34" charset="-120"/>
                <a:cs typeface="Arial Unicode MS" panose="020B0604020202020204" pitchFamily="34" charset="-120"/>
              </a:rPr>
              <a:t>選擇檔案</a:t>
            </a:r>
            <a:r>
              <a:rPr lang="en-US"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 </a:t>
            </a:r>
            <a:r>
              <a:rPr lang="zh-TW"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點選『</a:t>
            </a:r>
            <a:r>
              <a:rPr lang="en-US"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Upload</a:t>
            </a:r>
            <a:r>
              <a:rPr lang="zh-TW"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en-US" dirty="0">
                <a:latin typeface="Arial Unicode MS" panose="020B0604020202020204" pitchFamily="34" charset="-120"/>
                <a:ea typeface="Arial Unicode MS" panose="020B0604020202020204" pitchFamily="34" charset="-120"/>
                <a:cs typeface="Arial Unicode MS" panose="020B0604020202020204" pitchFamily="34" charset="-120"/>
              </a:rPr>
              <a:t>即</a:t>
            </a:r>
            <a:r>
              <a:rPr lang="zh-TW" altLang="en-US" dirty="0" smtClean="0">
                <a:latin typeface="Arial Unicode MS" panose="020B0604020202020204" pitchFamily="34" charset="-120"/>
                <a:ea typeface="Arial Unicode MS" panose="020B0604020202020204" pitchFamily="34" charset="-120"/>
                <a:cs typeface="Arial Unicode MS" panose="020B0604020202020204" pitchFamily="34" charset="-120"/>
              </a:rPr>
              <a:t>可上傳</a:t>
            </a:r>
            <a:endParaRPr lang="zh-TW" altLang="en-US" dirty="0">
              <a:latin typeface="Arial Unicode MS" panose="020B0604020202020204" pitchFamily="34" charset="-120"/>
              <a:ea typeface="Arial Unicode MS" panose="020B0604020202020204" pitchFamily="34" charset="-120"/>
              <a:cs typeface="Arial Unicode MS" panose="020B0604020202020204" pitchFamily="34" charset="-120"/>
            </a:endParaRPr>
          </a:p>
        </p:txBody>
      </p:sp>
      <p:sp>
        <p:nvSpPr>
          <p:cNvPr id="7" name="文字方塊 2"/>
          <p:cNvSpPr txBox="1">
            <a:spLocks noChangeArrowheads="1"/>
          </p:cNvSpPr>
          <p:nvPr/>
        </p:nvSpPr>
        <p:spPr bwMode="auto">
          <a:xfrm>
            <a:off x="1109435" y="2751698"/>
            <a:ext cx="4019235" cy="499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zh-TW" sz="2400" b="0" i="0" u="none" strike="noStrike" cap="none" normalizeH="0" baseline="0" dirty="0" smtClean="0">
                <a:ln>
                  <a:noFill/>
                </a:ln>
                <a:solidFill>
                  <a:srgbClr val="FF0000"/>
                </a:solidFill>
                <a:effectLst/>
                <a:latin typeface="標楷體" panose="03000509000000000000" pitchFamily="65" charset="-120"/>
                <a:ea typeface="標楷體" panose="03000509000000000000" pitchFamily="65" charset="-120"/>
                <a:cs typeface="Times New Roman" panose="02020603050405020304" pitchFamily="18" charset="0"/>
              </a:rPr>
              <a:t>輸入文件標題</a:t>
            </a:r>
            <a:endParaRPr kumimoji="0" lang="zh-TW" altLang="zh-TW" sz="3600" b="0" i="0" u="none" strike="noStrike" cap="none" normalizeH="0" baseline="0" dirty="0" smtClean="0">
              <a:ln>
                <a:noFill/>
              </a:ln>
              <a:solidFill>
                <a:schemeClr val="tx1"/>
              </a:solidFill>
              <a:effectLst/>
              <a:latin typeface="Arial" panose="020B0604020202020204" pitchFamily="34" charset="0"/>
            </a:endParaRPr>
          </a:p>
        </p:txBody>
      </p:sp>
      <p:sp>
        <p:nvSpPr>
          <p:cNvPr id="8" name="Text Box 3"/>
          <p:cNvSpPr txBox="1">
            <a:spLocks noChangeArrowheads="1"/>
          </p:cNvSpPr>
          <p:nvPr/>
        </p:nvSpPr>
        <p:spPr bwMode="auto">
          <a:xfrm>
            <a:off x="1109434" y="3412890"/>
            <a:ext cx="4019235" cy="499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zh-TW" sz="2400" b="0" i="0" u="none" strike="noStrike" cap="none" normalizeH="0" baseline="0" dirty="0" smtClean="0">
                <a:ln>
                  <a:noFill/>
                </a:ln>
                <a:solidFill>
                  <a:srgbClr val="FF0000"/>
                </a:solidFill>
                <a:effectLst/>
                <a:latin typeface="標楷體" panose="03000509000000000000" pitchFamily="65" charset="-120"/>
                <a:ea typeface="標楷體" panose="03000509000000000000" pitchFamily="65" charset="-120"/>
                <a:cs typeface="Times New Roman" panose="02020603050405020304" pitchFamily="18" charset="0"/>
              </a:rPr>
              <a:t>輸入作者名字</a:t>
            </a:r>
            <a:endParaRPr kumimoji="0" lang="zh-TW" altLang="zh-TW" sz="3600" b="0" i="0" u="none" strike="noStrike" cap="none" normalizeH="0" baseline="0" dirty="0" smtClean="0">
              <a:ln>
                <a:noFill/>
              </a:ln>
              <a:solidFill>
                <a:schemeClr val="tx1"/>
              </a:solidFill>
              <a:effectLst/>
              <a:latin typeface="Arial" panose="020B0604020202020204" pitchFamily="34" charset="0"/>
            </a:endParaRPr>
          </a:p>
        </p:txBody>
      </p:sp>
      <p:sp>
        <p:nvSpPr>
          <p:cNvPr id="9" name="Text Box 4"/>
          <p:cNvSpPr txBox="1">
            <a:spLocks noChangeArrowheads="1"/>
          </p:cNvSpPr>
          <p:nvPr/>
        </p:nvSpPr>
        <p:spPr bwMode="auto">
          <a:xfrm>
            <a:off x="1109433" y="4001294"/>
            <a:ext cx="4019235" cy="499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zh-TW" sz="2400" b="0" i="0" u="none" strike="noStrike" cap="none" normalizeH="0" baseline="0" dirty="0" smtClean="0">
                <a:ln>
                  <a:noFill/>
                </a:ln>
                <a:solidFill>
                  <a:srgbClr val="FF0000"/>
                </a:solidFill>
                <a:effectLst/>
                <a:latin typeface="標楷體" panose="03000509000000000000" pitchFamily="65" charset="-120"/>
                <a:ea typeface="標楷體" panose="03000509000000000000" pitchFamily="65" charset="-120"/>
                <a:cs typeface="Times New Roman" panose="02020603050405020304" pitchFamily="18" charset="0"/>
              </a:rPr>
              <a:t>輸入作者姓氏</a:t>
            </a:r>
            <a:endParaRPr kumimoji="0" lang="zh-TW" altLang="zh-TW" sz="36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0073688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08846" y="365125"/>
            <a:ext cx="10044953" cy="1325563"/>
          </a:xfrm>
        </p:spPr>
        <p:txBody>
          <a:bodyPr/>
          <a:lstStyle/>
          <a:p>
            <a:r>
              <a:rPr lang="zh-TW" altLang="zh-TW" b="1" dirty="0" smtClean="0">
                <a:latin typeface="Arial Unicode MS" panose="020B0604020202020204" pitchFamily="34" charset="-120"/>
                <a:ea typeface="Arial Unicode MS" panose="020B0604020202020204" pitchFamily="34" charset="-120"/>
                <a:cs typeface="Arial Unicode MS" panose="020B0604020202020204" pitchFamily="34" charset="-120"/>
              </a:rPr>
              <a:t>上傳檔案格式</a:t>
            </a:r>
            <a:r>
              <a:rPr lang="en-US" altLang="zh-TW" b="1" dirty="0" smtClean="0">
                <a:latin typeface="Arial Unicode MS" panose="020B0604020202020204" pitchFamily="34" charset="-120"/>
                <a:ea typeface="Arial Unicode MS" panose="020B0604020202020204" pitchFamily="34" charset="-120"/>
                <a:cs typeface="Arial Unicode MS" panose="020B0604020202020204" pitchFamily="34" charset="-120"/>
              </a:rPr>
              <a:t>:</a:t>
            </a:r>
            <a:endParaRPr lang="zh-TW" altLang="en-US" dirty="0">
              <a:latin typeface="Arial Unicode MS" panose="020B0604020202020204" pitchFamily="34" charset="-120"/>
              <a:ea typeface="Arial Unicode MS" panose="020B0604020202020204" pitchFamily="34" charset="-120"/>
              <a:cs typeface="Arial Unicode MS" panose="020B0604020202020204" pitchFamily="34" charset="-120"/>
            </a:endParaRPr>
          </a:p>
        </p:txBody>
      </p:sp>
      <p:sp>
        <p:nvSpPr>
          <p:cNvPr id="3" name="內容版面配置區 2"/>
          <p:cNvSpPr>
            <a:spLocks noGrp="1"/>
          </p:cNvSpPr>
          <p:nvPr>
            <p:ph idx="1"/>
          </p:nvPr>
        </p:nvSpPr>
        <p:spPr/>
        <p:txBody>
          <a:bodyPr/>
          <a:lstStyle/>
          <a:p>
            <a:pPr marL="514350" lvl="0" indent="-514350">
              <a:buFont typeface="+mj-lt"/>
              <a:buAutoNum type="arabicPeriod"/>
            </a:pPr>
            <a:r>
              <a:rPr lang="zh-TW" altLang="zh-TW" dirty="0" smtClean="0">
                <a:solidFill>
                  <a:srgbClr val="002060"/>
                </a:solidFill>
                <a:latin typeface="Arial Unicode MS" panose="020B0604020202020204" pitchFamily="34" charset="-120"/>
                <a:ea typeface="Arial Unicode MS" panose="020B0604020202020204" pitchFamily="34" charset="-120"/>
                <a:cs typeface="Arial Unicode MS" panose="020B0604020202020204" pitchFamily="34" charset="-120"/>
              </a:rPr>
              <a:t>每一</a:t>
            </a:r>
            <a:r>
              <a:rPr lang="zh-TW" altLang="zh-TW" dirty="0">
                <a:solidFill>
                  <a:srgbClr val="002060"/>
                </a:solidFill>
                <a:latin typeface="Arial Unicode MS" panose="020B0604020202020204" pitchFamily="34" charset="-120"/>
                <a:ea typeface="Arial Unicode MS" panose="020B0604020202020204" pitchFamily="34" charset="-120"/>
                <a:cs typeface="Arial Unicode MS" panose="020B0604020202020204" pitchFamily="34" charset="-120"/>
              </a:rPr>
              <a:t>檔案需小於</a:t>
            </a:r>
            <a:r>
              <a:rPr lang="en-US" altLang="zh-TW" dirty="0">
                <a:solidFill>
                  <a:srgbClr val="002060"/>
                </a:solidFill>
                <a:latin typeface="Arial Unicode MS" panose="020B0604020202020204" pitchFamily="34" charset="-120"/>
                <a:ea typeface="Arial Unicode MS" panose="020B0604020202020204" pitchFamily="34" charset="-120"/>
                <a:cs typeface="Arial Unicode MS" panose="020B0604020202020204" pitchFamily="34" charset="-120"/>
              </a:rPr>
              <a:t> </a:t>
            </a:r>
            <a:r>
              <a:rPr lang="en-US" altLang="zh-TW" b="1" dirty="0">
                <a:solidFill>
                  <a:srgbClr val="FF0000"/>
                </a:solidFill>
                <a:latin typeface="Arial Unicode MS" panose="020B0604020202020204" pitchFamily="34" charset="-120"/>
                <a:ea typeface="Arial Unicode MS" panose="020B0604020202020204" pitchFamily="34" charset="-120"/>
                <a:cs typeface="Arial Unicode MS" panose="020B0604020202020204" pitchFamily="34" charset="-120"/>
              </a:rPr>
              <a:t>40 </a:t>
            </a:r>
            <a:r>
              <a:rPr lang="en-US" altLang="zh-TW" b="1" dirty="0" smtClean="0">
                <a:solidFill>
                  <a:srgbClr val="FF0000"/>
                </a:solidFill>
                <a:latin typeface="Arial Unicode MS" panose="020B0604020202020204" pitchFamily="34" charset="-120"/>
                <a:ea typeface="Arial Unicode MS" panose="020B0604020202020204" pitchFamily="34" charset="-120"/>
                <a:cs typeface="Arial Unicode MS" panose="020B0604020202020204" pitchFamily="34" charset="-120"/>
              </a:rPr>
              <a:t>MB</a:t>
            </a:r>
          </a:p>
          <a:p>
            <a:pPr marL="514350" lvl="0" indent="-514350">
              <a:buFont typeface="+mj-lt"/>
              <a:buAutoNum type="arabicPeriod"/>
            </a:pPr>
            <a:r>
              <a:rPr lang="zh-TW" altLang="zh-TW" dirty="0" smtClean="0">
                <a:solidFill>
                  <a:srgbClr val="002060"/>
                </a:solidFill>
                <a:latin typeface="Arial Unicode MS" panose="020B0604020202020204" pitchFamily="34" charset="-120"/>
                <a:ea typeface="Arial Unicode MS" panose="020B0604020202020204" pitchFamily="34" charset="-120"/>
                <a:cs typeface="Arial Unicode MS" panose="020B0604020202020204" pitchFamily="34" charset="-120"/>
              </a:rPr>
              <a:t>文件</a:t>
            </a:r>
            <a:r>
              <a:rPr lang="zh-TW" altLang="zh-TW" dirty="0">
                <a:solidFill>
                  <a:srgbClr val="002060"/>
                </a:solidFill>
                <a:latin typeface="Arial Unicode MS" panose="020B0604020202020204" pitchFamily="34" charset="-120"/>
                <a:ea typeface="Arial Unicode MS" panose="020B0604020202020204" pitchFamily="34" charset="-120"/>
                <a:cs typeface="Arial Unicode MS" panose="020B0604020202020204" pitchFamily="34" charset="-120"/>
              </a:rPr>
              <a:t>頁數最多</a:t>
            </a:r>
            <a:r>
              <a:rPr lang="zh-TW" altLang="zh-TW" dirty="0" smtClean="0">
                <a:solidFill>
                  <a:srgbClr val="002060"/>
                </a:solidFill>
                <a:latin typeface="Arial Unicode MS" panose="020B0604020202020204" pitchFamily="34" charset="-120"/>
                <a:ea typeface="Arial Unicode MS" panose="020B0604020202020204" pitchFamily="34" charset="-120"/>
                <a:cs typeface="Arial Unicode MS" panose="020B0604020202020204" pitchFamily="34" charset="-120"/>
              </a:rPr>
              <a:t>至</a:t>
            </a:r>
            <a:r>
              <a:rPr lang="en-US" altLang="zh-TW" dirty="0" smtClean="0">
                <a:solidFill>
                  <a:srgbClr val="002060"/>
                </a:solidFill>
                <a:latin typeface="Arial Unicode MS" panose="020B0604020202020204" pitchFamily="34" charset="-120"/>
                <a:ea typeface="Arial Unicode MS" panose="020B0604020202020204" pitchFamily="34" charset="-120"/>
                <a:cs typeface="Arial Unicode MS" panose="020B0604020202020204" pitchFamily="34" charset="-120"/>
              </a:rPr>
              <a:t> </a:t>
            </a:r>
            <a:r>
              <a:rPr lang="en-US" altLang="zh-TW" b="1" dirty="0" smtClean="0">
                <a:solidFill>
                  <a:srgbClr val="FF0000"/>
                </a:solidFill>
                <a:latin typeface="Arial Unicode MS" panose="020B0604020202020204" pitchFamily="34" charset="-120"/>
                <a:ea typeface="Arial Unicode MS" panose="020B0604020202020204" pitchFamily="34" charset="-120"/>
                <a:cs typeface="Arial Unicode MS" panose="020B0604020202020204" pitchFamily="34" charset="-120"/>
              </a:rPr>
              <a:t>400</a:t>
            </a:r>
            <a:r>
              <a:rPr lang="zh-TW" altLang="zh-TW" b="1" dirty="0" smtClean="0">
                <a:solidFill>
                  <a:srgbClr val="FF0000"/>
                </a:solidFill>
                <a:latin typeface="Arial Unicode MS" panose="020B0604020202020204" pitchFamily="34" charset="-120"/>
                <a:ea typeface="Arial Unicode MS" panose="020B0604020202020204" pitchFamily="34" charset="-120"/>
                <a:cs typeface="Arial Unicode MS" panose="020B0604020202020204" pitchFamily="34" charset="-120"/>
              </a:rPr>
              <a:t>頁</a:t>
            </a:r>
            <a:endParaRPr lang="en-US" altLang="zh-TW" b="1" dirty="0" smtClean="0">
              <a:solidFill>
                <a:srgbClr val="FF0000"/>
              </a:solidFill>
              <a:latin typeface="Arial Unicode MS" panose="020B0604020202020204" pitchFamily="34" charset="-120"/>
              <a:ea typeface="Arial Unicode MS" panose="020B0604020202020204" pitchFamily="34" charset="-120"/>
              <a:cs typeface="Arial Unicode MS" panose="020B0604020202020204" pitchFamily="34" charset="-120"/>
            </a:endParaRPr>
          </a:p>
          <a:p>
            <a:pPr marL="514350" lvl="0" indent="-514350">
              <a:buFont typeface="+mj-lt"/>
              <a:buAutoNum type="arabicPeriod"/>
            </a:pPr>
            <a:r>
              <a:rPr lang="zh-TW" altLang="zh-TW" dirty="0" smtClean="0">
                <a:solidFill>
                  <a:srgbClr val="002060"/>
                </a:solidFill>
                <a:latin typeface="Arial Unicode MS" panose="020B0604020202020204" pitchFamily="34" charset="-120"/>
                <a:ea typeface="Arial Unicode MS" panose="020B0604020202020204" pitchFamily="34" charset="-120"/>
                <a:cs typeface="Arial Unicode MS" panose="020B0604020202020204" pitchFamily="34" charset="-120"/>
              </a:rPr>
              <a:t>文字</a:t>
            </a:r>
            <a:r>
              <a:rPr lang="zh-TW" altLang="zh-TW" dirty="0">
                <a:solidFill>
                  <a:srgbClr val="002060"/>
                </a:solidFill>
                <a:latin typeface="Arial Unicode MS" panose="020B0604020202020204" pitchFamily="34" charset="-120"/>
                <a:ea typeface="Arial Unicode MS" panose="020B0604020202020204" pitchFamily="34" charset="-120"/>
                <a:cs typeface="Arial Unicode MS" panose="020B0604020202020204" pitchFamily="34" charset="-120"/>
              </a:rPr>
              <a:t>內容至少要</a:t>
            </a:r>
            <a:r>
              <a:rPr lang="zh-TW" altLang="zh-TW" dirty="0" smtClean="0">
                <a:solidFill>
                  <a:srgbClr val="002060"/>
                </a:solidFill>
                <a:latin typeface="Arial Unicode MS" panose="020B0604020202020204" pitchFamily="34" charset="-120"/>
                <a:ea typeface="Arial Unicode MS" panose="020B0604020202020204" pitchFamily="34" charset="-120"/>
                <a:cs typeface="Arial Unicode MS" panose="020B0604020202020204" pitchFamily="34" charset="-120"/>
              </a:rPr>
              <a:t>有</a:t>
            </a:r>
            <a:r>
              <a:rPr lang="en-US" altLang="zh-TW" dirty="0" smtClean="0">
                <a:solidFill>
                  <a:srgbClr val="002060"/>
                </a:solidFill>
                <a:latin typeface="Arial Unicode MS" panose="020B0604020202020204" pitchFamily="34" charset="-120"/>
                <a:ea typeface="Arial Unicode MS" panose="020B0604020202020204" pitchFamily="34" charset="-120"/>
                <a:cs typeface="Arial Unicode MS" panose="020B0604020202020204" pitchFamily="34" charset="-120"/>
              </a:rPr>
              <a:t> </a:t>
            </a:r>
            <a:r>
              <a:rPr lang="en-US" altLang="zh-TW" b="1" dirty="0" smtClean="0">
                <a:solidFill>
                  <a:srgbClr val="FF0000"/>
                </a:solidFill>
                <a:latin typeface="Arial Unicode MS" panose="020B0604020202020204" pitchFamily="34" charset="-120"/>
                <a:ea typeface="Arial Unicode MS" panose="020B0604020202020204" pitchFamily="34" charset="-120"/>
                <a:cs typeface="Arial Unicode MS" panose="020B0604020202020204" pitchFamily="34" charset="-120"/>
              </a:rPr>
              <a:t>20</a:t>
            </a:r>
            <a:r>
              <a:rPr lang="zh-TW" altLang="zh-TW" b="1" dirty="0" smtClean="0">
                <a:solidFill>
                  <a:srgbClr val="FF0000"/>
                </a:solidFill>
                <a:latin typeface="Arial Unicode MS" panose="020B0604020202020204" pitchFamily="34" charset="-120"/>
                <a:ea typeface="Arial Unicode MS" panose="020B0604020202020204" pitchFamily="34" charset="-120"/>
                <a:cs typeface="Arial Unicode MS" panose="020B0604020202020204" pitchFamily="34" charset="-120"/>
              </a:rPr>
              <a:t>字以上</a:t>
            </a:r>
            <a:endParaRPr lang="en-US" altLang="zh-TW" b="1" dirty="0" smtClean="0">
              <a:solidFill>
                <a:srgbClr val="FF0000"/>
              </a:solidFill>
              <a:latin typeface="Arial Unicode MS" panose="020B0604020202020204" pitchFamily="34" charset="-120"/>
              <a:ea typeface="Arial Unicode MS" panose="020B0604020202020204" pitchFamily="34" charset="-120"/>
              <a:cs typeface="Arial Unicode MS" panose="020B0604020202020204" pitchFamily="34" charset="-120"/>
            </a:endParaRPr>
          </a:p>
          <a:p>
            <a:pPr marL="514350" lvl="0" indent="-514350">
              <a:buFont typeface="+mj-lt"/>
              <a:buAutoNum type="arabicPeriod"/>
            </a:pPr>
            <a:r>
              <a:rPr lang="zh-TW" altLang="zh-TW" dirty="0" smtClean="0">
                <a:solidFill>
                  <a:srgbClr val="002060"/>
                </a:solidFill>
                <a:latin typeface="Arial Unicode MS" panose="020B0604020202020204" pitchFamily="34" charset="-120"/>
                <a:ea typeface="Arial Unicode MS" panose="020B0604020202020204" pitchFamily="34" charset="-120"/>
                <a:cs typeface="Arial Unicode MS" panose="020B0604020202020204" pitchFamily="34" charset="-120"/>
              </a:rPr>
              <a:t>純文字內容不可超過</a:t>
            </a:r>
            <a:r>
              <a:rPr lang="en-US" altLang="zh-TW" dirty="0" smtClean="0">
                <a:solidFill>
                  <a:srgbClr val="002060"/>
                </a:solidFill>
                <a:latin typeface="Arial Unicode MS" panose="020B0604020202020204" pitchFamily="34" charset="-120"/>
                <a:ea typeface="Arial Unicode MS" panose="020B0604020202020204" pitchFamily="34" charset="-120"/>
                <a:cs typeface="Arial Unicode MS" panose="020B0604020202020204" pitchFamily="34" charset="-120"/>
              </a:rPr>
              <a:t> 2 MB</a:t>
            </a:r>
          </a:p>
          <a:p>
            <a:pPr marL="514350" lvl="0" indent="-514350">
              <a:buFont typeface="+mj-lt"/>
              <a:buAutoNum type="arabicPeriod"/>
            </a:pPr>
            <a:r>
              <a:rPr lang="zh-TW" altLang="zh-TW" dirty="0" smtClean="0">
                <a:solidFill>
                  <a:srgbClr val="002060"/>
                </a:solidFill>
                <a:latin typeface="Arial Unicode MS" panose="020B0604020202020204" pitchFamily="34" charset="-120"/>
                <a:ea typeface="Arial Unicode MS" panose="020B0604020202020204" pitchFamily="34" charset="-120"/>
                <a:cs typeface="Arial Unicode MS" panose="020B0604020202020204" pitchFamily="34" charset="-120"/>
              </a:rPr>
              <a:t>壓縮檔</a:t>
            </a:r>
            <a:r>
              <a:rPr lang="en-US" altLang="zh-TW" dirty="0" smtClean="0">
                <a:solidFill>
                  <a:srgbClr val="FF0000"/>
                </a:solidFill>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en-US" dirty="0" smtClean="0">
                <a:solidFill>
                  <a:srgbClr val="FF0000"/>
                </a:solidFill>
                <a:latin typeface="Arial Unicode MS" panose="020B0604020202020204" pitchFamily="34" charset="-120"/>
                <a:ea typeface="Arial Unicode MS" panose="020B0604020202020204" pitchFamily="34" charset="-120"/>
                <a:cs typeface="Arial Unicode MS" panose="020B0604020202020204" pitchFamily="34" charset="-120"/>
              </a:rPr>
              <a:t>只支援</a:t>
            </a:r>
            <a:r>
              <a:rPr lang="en-US" altLang="zh-TW" dirty="0" smtClean="0">
                <a:solidFill>
                  <a:srgbClr val="FF0000"/>
                </a:solidFill>
                <a:latin typeface="Arial Unicode MS" panose="020B0604020202020204" pitchFamily="34" charset="-120"/>
                <a:ea typeface="Arial Unicode MS" panose="020B0604020202020204" pitchFamily="34" charset="-120"/>
                <a:cs typeface="Arial Unicode MS" panose="020B0604020202020204" pitchFamily="34" charset="-120"/>
              </a:rPr>
              <a:t>*.zip)</a:t>
            </a:r>
            <a:r>
              <a:rPr lang="zh-TW" altLang="zh-TW" dirty="0" smtClean="0">
                <a:solidFill>
                  <a:srgbClr val="002060"/>
                </a:solidFill>
                <a:latin typeface="Arial Unicode MS" panose="020B0604020202020204" pitchFamily="34" charset="-120"/>
                <a:ea typeface="Arial Unicode MS" panose="020B0604020202020204" pitchFamily="34" charset="-120"/>
                <a:cs typeface="Arial Unicode MS" panose="020B0604020202020204" pitchFamily="34" charset="-120"/>
              </a:rPr>
              <a:t>最多容許</a:t>
            </a:r>
            <a:r>
              <a:rPr lang="en-US" altLang="zh-TW" dirty="0" smtClean="0">
                <a:solidFill>
                  <a:srgbClr val="002060"/>
                </a:solidFill>
                <a:latin typeface="Arial Unicode MS" panose="020B0604020202020204" pitchFamily="34" charset="-120"/>
                <a:ea typeface="Arial Unicode MS" panose="020B0604020202020204" pitchFamily="34" charset="-120"/>
                <a:cs typeface="Arial Unicode MS" panose="020B0604020202020204" pitchFamily="34" charset="-120"/>
              </a:rPr>
              <a:t> 200MB or 1000</a:t>
            </a:r>
            <a:r>
              <a:rPr lang="zh-TW" altLang="zh-TW" dirty="0" smtClean="0">
                <a:solidFill>
                  <a:srgbClr val="002060"/>
                </a:solidFill>
                <a:latin typeface="Arial Unicode MS" panose="020B0604020202020204" pitchFamily="34" charset="-120"/>
                <a:ea typeface="Arial Unicode MS" panose="020B0604020202020204" pitchFamily="34" charset="-120"/>
                <a:cs typeface="Arial Unicode MS" panose="020B0604020202020204" pitchFamily="34" charset="-120"/>
              </a:rPr>
              <a:t>檔案</a:t>
            </a:r>
            <a:endParaRPr lang="en-US" altLang="zh-TW" dirty="0" smtClean="0">
              <a:solidFill>
                <a:srgbClr val="002060"/>
              </a:solidFill>
              <a:latin typeface="Arial Unicode MS" panose="020B0604020202020204" pitchFamily="34" charset="-120"/>
              <a:ea typeface="Arial Unicode MS" panose="020B0604020202020204" pitchFamily="34" charset="-120"/>
              <a:cs typeface="Arial Unicode MS" panose="020B0604020202020204" pitchFamily="34" charset="-120"/>
            </a:endParaRPr>
          </a:p>
          <a:p>
            <a:pPr marL="514350" lvl="0" indent="-514350">
              <a:buFont typeface="+mj-lt"/>
              <a:buAutoNum type="arabicPeriod"/>
            </a:pPr>
            <a:r>
              <a:rPr lang="zh-TW" altLang="zh-TW" dirty="0" smtClean="0">
                <a:solidFill>
                  <a:srgbClr val="002060"/>
                </a:solidFill>
                <a:latin typeface="Arial Unicode MS" panose="020B0604020202020204" pitchFamily="34" charset="-120"/>
                <a:ea typeface="Arial Unicode MS" panose="020B0604020202020204" pitchFamily="34" charset="-120"/>
                <a:cs typeface="Arial Unicode MS" panose="020B0604020202020204" pitchFamily="34" charset="-120"/>
              </a:rPr>
              <a:t>文件支援格式</a:t>
            </a:r>
            <a:r>
              <a:rPr lang="en-US" altLang="zh-TW" dirty="0" smtClean="0">
                <a:solidFill>
                  <a:srgbClr val="002060"/>
                </a:solidFill>
                <a:latin typeface="Arial Unicode MS" panose="020B0604020202020204" pitchFamily="34" charset="-120"/>
                <a:ea typeface="Arial Unicode MS" panose="020B0604020202020204" pitchFamily="34" charset="-120"/>
                <a:cs typeface="Arial Unicode MS" panose="020B0604020202020204" pitchFamily="34" charset="-120"/>
              </a:rPr>
              <a:t>:</a:t>
            </a:r>
            <a:br>
              <a:rPr lang="en-US" altLang="zh-TW" dirty="0" smtClean="0">
                <a:solidFill>
                  <a:srgbClr val="002060"/>
                </a:solidFill>
                <a:latin typeface="Arial Unicode MS" panose="020B0604020202020204" pitchFamily="34" charset="-120"/>
                <a:ea typeface="Arial Unicode MS" panose="020B0604020202020204" pitchFamily="34" charset="-120"/>
                <a:cs typeface="Arial Unicode MS" panose="020B0604020202020204" pitchFamily="34" charset="-120"/>
              </a:rPr>
            </a:br>
            <a:r>
              <a:rPr lang="en-US" altLang="zh-TW" dirty="0" smtClean="0">
                <a:solidFill>
                  <a:srgbClr val="00B050"/>
                </a:solidFill>
                <a:latin typeface="Arial Unicode MS" panose="020B0604020202020204" pitchFamily="34" charset="-120"/>
                <a:ea typeface="Arial Unicode MS" panose="020B0604020202020204" pitchFamily="34" charset="-120"/>
                <a:cs typeface="Arial Unicode MS" panose="020B0604020202020204" pitchFamily="34" charset="-120"/>
              </a:rPr>
              <a:t>Word, Text, PostScript, PDF, HTML, Word Perfect WPD, </a:t>
            </a:r>
            <a:br>
              <a:rPr lang="en-US" altLang="zh-TW" dirty="0" smtClean="0">
                <a:solidFill>
                  <a:srgbClr val="00B050"/>
                </a:solidFill>
                <a:latin typeface="Arial Unicode MS" panose="020B0604020202020204" pitchFamily="34" charset="-120"/>
                <a:ea typeface="Arial Unicode MS" panose="020B0604020202020204" pitchFamily="34" charset="-120"/>
                <a:cs typeface="Arial Unicode MS" panose="020B0604020202020204" pitchFamily="34" charset="-120"/>
              </a:rPr>
            </a:br>
            <a:r>
              <a:rPr lang="en-US" altLang="zh-TW" dirty="0" smtClean="0">
                <a:solidFill>
                  <a:srgbClr val="00B050"/>
                </a:solidFill>
                <a:latin typeface="Arial Unicode MS" panose="020B0604020202020204" pitchFamily="34" charset="-120"/>
                <a:ea typeface="Arial Unicode MS" panose="020B0604020202020204" pitchFamily="34" charset="-120"/>
                <a:cs typeface="Arial Unicode MS" panose="020B0604020202020204" pitchFamily="34" charset="-120"/>
              </a:rPr>
              <a:t>OpenOffice ODT, RTF, Hangul HWP</a:t>
            </a:r>
            <a:endParaRPr lang="zh-TW" altLang="zh-TW" dirty="0" smtClean="0">
              <a:solidFill>
                <a:srgbClr val="00B050"/>
              </a:solidFill>
              <a:latin typeface="Arial Unicode MS" panose="020B0604020202020204" pitchFamily="34" charset="-120"/>
              <a:ea typeface="Arial Unicode MS" panose="020B0604020202020204" pitchFamily="34" charset="-120"/>
              <a:cs typeface="Arial Unicode MS" panose="020B0604020202020204" pitchFamily="34" charset="-120"/>
            </a:endParaRPr>
          </a:p>
          <a:p>
            <a:endParaRPr lang="zh-TW" altLang="en-US" dirty="0"/>
          </a:p>
        </p:txBody>
      </p:sp>
    </p:spTree>
    <p:extLst>
      <p:ext uri="{BB962C8B-B14F-4D97-AF65-F5344CB8AC3E}">
        <p14:creationId xmlns:p14="http://schemas.microsoft.com/office/powerpoint/2010/main" val="5713183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latin typeface="Arial Unicode MS" panose="020B0604020202020204" pitchFamily="34" charset="-120"/>
                <a:ea typeface="Arial Unicode MS" panose="020B0604020202020204" pitchFamily="34" charset="-120"/>
                <a:cs typeface="Arial Unicode MS" panose="020B0604020202020204" pitchFamily="34" charset="-120"/>
              </a:rPr>
              <a:t>比對</a:t>
            </a:r>
            <a:r>
              <a:rPr lang="zh-TW" altLang="zh-TW" b="1" dirty="0" smtClean="0">
                <a:latin typeface="Arial Unicode MS" panose="020B0604020202020204" pitchFamily="34" charset="-120"/>
                <a:ea typeface="Arial Unicode MS" panose="020B0604020202020204" pitchFamily="34" charset="-120"/>
                <a:cs typeface="Arial Unicode MS" panose="020B0604020202020204" pitchFamily="34" charset="-120"/>
              </a:rPr>
              <a:t>文稿</a:t>
            </a:r>
            <a:r>
              <a:rPr lang="zh-TW" altLang="en-US" b="1" dirty="0" smtClean="0">
                <a:latin typeface="Arial Unicode MS" panose="020B0604020202020204" pitchFamily="34" charset="-120"/>
                <a:ea typeface="Arial Unicode MS" panose="020B0604020202020204" pitchFamily="34" charset="-120"/>
                <a:cs typeface="Arial Unicode MS" panose="020B0604020202020204" pitchFamily="34" charset="-120"/>
              </a:rPr>
              <a:t>原創性</a:t>
            </a:r>
            <a:endParaRPr lang="zh-TW" altLang="en-US" dirty="0">
              <a:latin typeface="Arial Unicode MS" panose="020B0604020202020204" pitchFamily="34" charset="-120"/>
              <a:ea typeface="Arial Unicode MS" panose="020B0604020202020204" pitchFamily="34" charset="-120"/>
              <a:cs typeface="Arial Unicode MS" panose="020B0604020202020204" pitchFamily="34" charset="-120"/>
            </a:endParaRPr>
          </a:p>
        </p:txBody>
      </p:sp>
      <p:sp>
        <p:nvSpPr>
          <p:cNvPr id="3" name="內容版面配置區 2"/>
          <p:cNvSpPr>
            <a:spLocks noGrp="1"/>
          </p:cNvSpPr>
          <p:nvPr>
            <p:ph idx="1"/>
          </p:nvPr>
        </p:nvSpPr>
        <p:spPr/>
        <p:txBody>
          <a:bodyPr>
            <a:normAutofit/>
          </a:bodyPr>
          <a:lstStyle/>
          <a:p>
            <a:r>
              <a:rPr lang="zh-TW" altLang="zh-TW" sz="3200" b="1" dirty="0">
                <a:latin typeface="Arial Unicode MS" panose="020B0604020202020204" pitchFamily="34" charset="-120"/>
                <a:ea typeface="Arial Unicode MS" panose="020B0604020202020204" pitchFamily="34" charset="-120"/>
                <a:cs typeface="Arial Unicode MS" panose="020B0604020202020204" pitchFamily="34" charset="-120"/>
              </a:rPr>
              <a:t>步驟</a:t>
            </a:r>
            <a:r>
              <a:rPr lang="en-US" altLang="zh-TW" sz="3200" b="1" dirty="0">
                <a:latin typeface="Arial Unicode MS" panose="020B0604020202020204" pitchFamily="34" charset="-120"/>
                <a:ea typeface="Arial Unicode MS" panose="020B0604020202020204" pitchFamily="34" charset="-120"/>
                <a:cs typeface="Arial Unicode MS" panose="020B0604020202020204" pitchFamily="34" charset="-120"/>
              </a:rPr>
              <a:t>5 :</a:t>
            </a:r>
            <a:r>
              <a:rPr lang="en-US" altLang="zh-TW" sz="3200" dirty="0">
                <a:latin typeface="Arial Unicode MS" panose="020B0604020202020204" pitchFamily="34" charset="-120"/>
                <a:ea typeface="Arial Unicode MS" panose="020B0604020202020204" pitchFamily="34" charset="-120"/>
                <a:cs typeface="Arial Unicode MS" panose="020B0604020202020204" pitchFamily="34" charset="-120"/>
              </a:rPr>
              <a:t> </a:t>
            </a:r>
            <a:r>
              <a:rPr lang="en-US" altLang="zh-TW" sz="3200" dirty="0" smtClean="0">
                <a:latin typeface="Arial Unicode MS" panose="020B0604020202020204" pitchFamily="34" charset="-120"/>
                <a:ea typeface="Arial Unicode MS" panose="020B0604020202020204" pitchFamily="34" charset="-120"/>
                <a:cs typeface="Arial Unicode MS" panose="020B0604020202020204" pitchFamily="34" charset="-120"/>
              </a:rPr>
              <a:t>Report </a:t>
            </a:r>
            <a:r>
              <a:rPr lang="zh-TW" altLang="en-US" sz="3200" dirty="0" smtClean="0">
                <a:latin typeface="Arial Unicode MS" panose="020B0604020202020204" pitchFamily="34" charset="-120"/>
                <a:ea typeface="Arial Unicode MS" panose="020B0604020202020204" pitchFamily="34" charset="-120"/>
                <a:cs typeface="Arial Unicode MS" panose="020B0604020202020204" pitchFamily="34" charset="-120"/>
              </a:rPr>
              <a:t>欄位</a:t>
            </a:r>
            <a:endParaRPr lang="en-US" altLang="zh-TW" sz="3200" dirty="0" smtClean="0">
              <a:latin typeface="Arial Unicode MS" panose="020B0604020202020204" pitchFamily="34" charset="-120"/>
              <a:ea typeface="Arial Unicode MS" panose="020B0604020202020204" pitchFamily="34" charset="-120"/>
              <a:cs typeface="Arial Unicode MS" panose="020B0604020202020204" pitchFamily="34" charset="-120"/>
            </a:endParaRPr>
          </a:p>
          <a:p>
            <a:pPr lvl="1"/>
            <a:r>
              <a:rPr lang="zh-TW" altLang="en-US" sz="2800" dirty="0" smtClean="0">
                <a:latin typeface="Arial Unicode MS" panose="020B0604020202020204" pitchFamily="34" charset="-120"/>
                <a:ea typeface="Arial Unicode MS" panose="020B0604020202020204" pitchFamily="34" charset="-120"/>
                <a:cs typeface="Arial Unicode MS" panose="020B0604020202020204" pitchFamily="34" charset="-120"/>
              </a:rPr>
              <a:t>若</a:t>
            </a:r>
            <a:r>
              <a:rPr lang="zh-TW" altLang="en-US" sz="2800" b="1" dirty="0" smtClean="0">
                <a:solidFill>
                  <a:srgbClr val="0070C0"/>
                </a:solidFill>
                <a:latin typeface="Arial Unicode MS" panose="020B0604020202020204" pitchFamily="34" charset="-120"/>
                <a:ea typeface="Arial Unicode MS" panose="020B0604020202020204" pitchFamily="34" charset="-120"/>
                <a:cs typeface="Arial Unicode MS" panose="020B0604020202020204" pitchFamily="34" charset="-120"/>
              </a:rPr>
              <a:t>無數字</a:t>
            </a:r>
            <a:r>
              <a:rPr lang="zh-TW" altLang="en-US" sz="2800" dirty="0" smtClean="0">
                <a:latin typeface="Arial Unicode MS" panose="020B0604020202020204" pitchFamily="34" charset="-120"/>
                <a:ea typeface="Arial Unicode MS" panose="020B0604020202020204" pitchFamily="34" charset="-120"/>
                <a:cs typeface="Arial Unicode MS" panose="020B0604020202020204" pitchFamily="34" charset="-120"/>
              </a:rPr>
              <a:t>出現</a:t>
            </a:r>
            <a:r>
              <a:rPr lang="en-US" altLang="zh-TW" sz="2800" dirty="0" smtClean="0">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en-US" sz="2800" dirty="0" smtClean="0">
                <a:latin typeface="Arial Unicode MS" panose="020B0604020202020204" pitchFamily="34" charset="-120"/>
                <a:ea typeface="Arial Unicode MS" panose="020B0604020202020204" pitchFamily="34" charset="-120"/>
                <a:cs typeface="Arial Unicode MS" panose="020B0604020202020204" pitchFamily="34" charset="-120"/>
              </a:rPr>
              <a:t>表示</a:t>
            </a:r>
            <a:r>
              <a:rPr lang="zh-TW" altLang="en-US" sz="2800" b="1" dirty="0" smtClean="0">
                <a:solidFill>
                  <a:srgbClr val="0070C0"/>
                </a:solidFill>
                <a:latin typeface="Arial Unicode MS" panose="020B0604020202020204" pitchFamily="34" charset="-120"/>
                <a:ea typeface="Arial Unicode MS" panose="020B0604020202020204" pitchFamily="34" charset="-120"/>
                <a:cs typeface="Arial Unicode MS" panose="020B0604020202020204" pitchFamily="34" charset="-120"/>
              </a:rPr>
              <a:t>正在分析</a:t>
            </a:r>
            <a:r>
              <a:rPr lang="zh-TW" altLang="en-US" sz="2800" dirty="0" smtClean="0">
                <a:latin typeface="Arial Unicode MS" panose="020B0604020202020204" pitchFamily="34" charset="-120"/>
                <a:ea typeface="Arial Unicode MS" panose="020B0604020202020204" pitchFamily="34" charset="-120"/>
                <a:cs typeface="Arial Unicode MS" panose="020B0604020202020204" pitchFamily="34" charset="-120"/>
              </a:rPr>
              <a:t>中</a:t>
            </a:r>
            <a:r>
              <a:rPr lang="en-US" altLang="zh-TW" sz="2800" dirty="0" smtClean="0">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en-US" sz="2800" dirty="0" smtClean="0">
                <a:latin typeface="Arial Unicode MS" panose="020B0604020202020204" pitchFamily="34" charset="-120"/>
                <a:ea typeface="Arial Unicode MS" panose="020B0604020202020204" pitchFamily="34" charset="-120"/>
                <a:cs typeface="Arial Unicode MS" panose="020B0604020202020204" pitchFamily="34" charset="-120"/>
              </a:rPr>
              <a:t>請勿點選報告</a:t>
            </a:r>
            <a:r>
              <a:rPr lang="en-US" altLang="zh-TW" sz="2800" dirty="0" smtClean="0">
                <a:latin typeface="Arial Unicode MS" panose="020B0604020202020204" pitchFamily="34" charset="-120"/>
                <a:ea typeface="Arial Unicode MS" panose="020B0604020202020204" pitchFamily="34" charset="-120"/>
                <a:cs typeface="Arial Unicode MS" panose="020B0604020202020204" pitchFamily="34" charset="-120"/>
              </a:rPr>
              <a:t>;</a:t>
            </a:r>
          </a:p>
          <a:p>
            <a:pPr lvl="1"/>
            <a:r>
              <a:rPr lang="zh-TW" altLang="en-US" sz="2800" dirty="0" smtClean="0">
                <a:latin typeface="Arial Unicode MS" panose="020B0604020202020204" pitchFamily="34" charset="-120"/>
                <a:ea typeface="Arial Unicode MS" panose="020B0604020202020204" pitchFamily="34" charset="-120"/>
                <a:cs typeface="Arial Unicode MS" panose="020B0604020202020204" pitchFamily="34" charset="-120"/>
              </a:rPr>
              <a:t>若有出現</a:t>
            </a:r>
            <a:r>
              <a:rPr lang="zh-TW" altLang="zh-TW" sz="2800" b="1" dirty="0" smtClean="0">
                <a:solidFill>
                  <a:srgbClr val="FF0000"/>
                </a:solidFill>
                <a:latin typeface="Arial Unicode MS" panose="020B0604020202020204" pitchFamily="34" charset="-120"/>
                <a:ea typeface="Arial Unicode MS" panose="020B0604020202020204" pitchFamily="34" charset="-120"/>
                <a:cs typeface="Arial Unicode MS" panose="020B0604020202020204" pitchFamily="34" charset="-120"/>
              </a:rPr>
              <a:t>百分比</a:t>
            </a:r>
            <a:r>
              <a:rPr lang="en-US" altLang="zh-TW" sz="2800" b="1" dirty="0" smtClean="0">
                <a:solidFill>
                  <a:srgbClr val="FF0000"/>
                </a:solidFill>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zh-TW" sz="2800" dirty="0" smtClean="0">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en-US" sz="2800" dirty="0" smtClean="0">
                <a:latin typeface="Arial Unicode MS" panose="020B0604020202020204" pitchFamily="34" charset="-120"/>
                <a:ea typeface="Arial Unicode MS" panose="020B0604020202020204" pitchFamily="34" charset="-120"/>
                <a:cs typeface="Arial Unicode MS" panose="020B0604020202020204" pitchFamily="34" charset="-120"/>
              </a:rPr>
              <a:t>即</a:t>
            </a:r>
            <a:r>
              <a:rPr lang="zh-TW" altLang="zh-TW" sz="2800" dirty="0" smtClean="0">
                <a:latin typeface="Arial Unicode MS" panose="020B0604020202020204" pitchFamily="34" charset="-120"/>
                <a:ea typeface="Arial Unicode MS" panose="020B0604020202020204" pitchFamily="34" charset="-120"/>
                <a:cs typeface="Arial Unicode MS" panose="020B0604020202020204" pitchFamily="34" charset="-120"/>
              </a:rPr>
              <a:t>表示</a:t>
            </a:r>
            <a:r>
              <a:rPr lang="zh-TW" altLang="en-US" sz="2800" b="1" dirty="0" smtClean="0">
                <a:solidFill>
                  <a:srgbClr val="FF0000"/>
                </a:solidFill>
                <a:latin typeface="Arial Unicode MS" panose="020B0604020202020204" pitchFamily="34" charset="-120"/>
                <a:ea typeface="Arial Unicode MS" panose="020B0604020202020204" pitchFamily="34" charset="-120"/>
                <a:cs typeface="Arial Unicode MS" panose="020B0604020202020204" pitchFamily="34" charset="-120"/>
              </a:rPr>
              <a:t>已完成比對</a:t>
            </a:r>
            <a:r>
              <a:rPr lang="zh-TW" altLang="zh-TW" sz="2800" b="1" dirty="0" smtClean="0">
                <a:solidFill>
                  <a:srgbClr val="FF0000"/>
                </a:solidFill>
                <a:latin typeface="Arial Unicode MS" panose="020B0604020202020204" pitchFamily="34" charset="-120"/>
                <a:ea typeface="Arial Unicode MS" panose="020B0604020202020204" pitchFamily="34" charset="-120"/>
                <a:cs typeface="Arial Unicode MS" panose="020B0604020202020204" pitchFamily="34" charset="-120"/>
              </a:rPr>
              <a:t>報告</a:t>
            </a:r>
            <a:endParaRPr lang="zh-TW" altLang="en-US" sz="2800" b="1" dirty="0">
              <a:latin typeface="Arial Unicode MS" panose="020B0604020202020204" pitchFamily="34" charset="-120"/>
              <a:ea typeface="Arial Unicode MS" panose="020B0604020202020204" pitchFamily="34" charset="-120"/>
              <a:cs typeface="Arial Unicode MS" panose="020B0604020202020204" pitchFamily="34" charset="-12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310" y="3224126"/>
            <a:ext cx="10749490" cy="2952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橢圓 3"/>
          <p:cNvSpPr/>
          <p:nvPr/>
        </p:nvSpPr>
        <p:spPr>
          <a:xfrm>
            <a:off x="7280694" y="4192438"/>
            <a:ext cx="1276710" cy="232913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9055423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b="1" dirty="0" smtClean="0">
                <a:latin typeface="標楷體" panose="03000509000000000000" pitchFamily="65" charset="-120"/>
                <a:ea typeface="標楷體" panose="03000509000000000000" pitchFamily="65" charset="-120"/>
                <a:cs typeface="Arial Unicode MS" panose="020B0604020202020204" pitchFamily="34" charset="-120"/>
              </a:rPr>
              <a:t>Top 10 </a:t>
            </a:r>
            <a:r>
              <a:rPr lang="zh-TW" altLang="en-US" b="1" dirty="0">
                <a:latin typeface="標楷體" panose="03000509000000000000" pitchFamily="65" charset="-120"/>
                <a:ea typeface="標楷體" panose="03000509000000000000" pitchFamily="65" charset="-120"/>
                <a:cs typeface="Arial Unicode MS" panose="020B0604020202020204" pitchFamily="34" charset="-120"/>
              </a:rPr>
              <a:t>常見抄襲行為</a:t>
            </a:r>
            <a:r>
              <a:rPr lang="en-US" altLang="zh-TW" b="1" dirty="0" smtClean="0">
                <a:latin typeface="標楷體" panose="03000509000000000000" pitchFamily="65" charset="-120"/>
                <a:ea typeface="標楷體" panose="03000509000000000000" pitchFamily="65" charset="-120"/>
                <a:cs typeface="Arial Unicode MS" panose="020B0604020202020204" pitchFamily="34" charset="-120"/>
              </a:rPr>
              <a:t>(2)</a:t>
            </a:r>
            <a:endParaRPr lang="zh-TW" altLang="en-US" dirty="0">
              <a:latin typeface="標楷體" panose="03000509000000000000" pitchFamily="65" charset="-120"/>
              <a:ea typeface="標楷體" panose="03000509000000000000" pitchFamily="65" charset="-120"/>
              <a:cs typeface="Arial Unicode MS" panose="020B0604020202020204" pitchFamily="34" charset="-120"/>
            </a:endParaRPr>
          </a:p>
        </p:txBody>
      </p:sp>
      <p:sp>
        <p:nvSpPr>
          <p:cNvPr id="5" name="投影片編號版面配置區 4"/>
          <p:cNvSpPr>
            <a:spLocks noGrp="1"/>
          </p:cNvSpPr>
          <p:nvPr>
            <p:ph type="sldNum" sz="quarter" idx="12"/>
          </p:nvPr>
        </p:nvSpPr>
        <p:spPr bwMode="auto">
          <a:xfrm>
            <a:off x="86106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nSpc>
                <a:spcPct val="100000"/>
              </a:lnSpc>
              <a:spcBef>
                <a:spcPct val="0"/>
              </a:spcBef>
              <a:buFontTx/>
              <a:buNone/>
            </a:pPr>
            <a:fld id="{57ADA294-AC83-4990-BF43-E8FAC1130EA5}" type="slidenum">
              <a:rPr lang="zh-TW" altLang="en-US" sz="1400">
                <a:solidFill>
                  <a:srgbClr val="898989"/>
                </a:solidFill>
              </a:rPr>
              <a:pPr>
                <a:lnSpc>
                  <a:spcPct val="100000"/>
                </a:lnSpc>
                <a:spcBef>
                  <a:spcPct val="0"/>
                </a:spcBef>
                <a:buFontTx/>
                <a:buNone/>
              </a:pPr>
              <a:t>3</a:t>
            </a:fld>
            <a:endParaRPr lang="en-US" altLang="zh-TW" sz="1400" dirty="0">
              <a:solidFill>
                <a:srgbClr val="898989"/>
              </a:solidFill>
            </a:endParaRPr>
          </a:p>
        </p:txBody>
      </p:sp>
      <p:pic>
        <p:nvPicPr>
          <p:cNvPr id="6" name="Picture 1" descr="infographic_spectrum_recycl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1" y="1752601"/>
            <a:ext cx="1266825"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3667126" y="1682751"/>
            <a:ext cx="2543175" cy="1908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nSpc>
                <a:spcPct val="100000"/>
              </a:lnSpc>
              <a:spcBef>
                <a:spcPct val="0"/>
              </a:spcBef>
              <a:buFontTx/>
              <a:buNone/>
            </a:pPr>
            <a:r>
              <a:rPr lang="en-US" altLang="zh-TW" sz="2800" b="1" dirty="0">
                <a:solidFill>
                  <a:srgbClr val="000000"/>
                </a:solidFill>
                <a:latin typeface="Arial" panose="020B0604020202020204" pitchFamily="34" charset="0"/>
              </a:rPr>
              <a:t>#5. Recycle</a:t>
            </a:r>
          </a:p>
          <a:p>
            <a:pPr>
              <a:lnSpc>
                <a:spcPct val="100000"/>
              </a:lnSpc>
              <a:spcBef>
                <a:spcPct val="0"/>
              </a:spcBef>
              <a:buFontTx/>
              <a:buNone/>
            </a:pPr>
            <a:r>
              <a:rPr lang="zh-TW" altLang="en-US" sz="2400" b="1">
                <a:solidFill>
                  <a:srgbClr val="000000"/>
                </a:solidFill>
                <a:latin typeface="Arial" panose="020B0604020202020204" pitchFamily="34" charset="0"/>
              </a:rPr>
              <a:t>重拾自己過去文章</a:t>
            </a:r>
            <a:r>
              <a:rPr lang="en-US" altLang="zh-TW" sz="2400" b="1" dirty="0">
                <a:solidFill>
                  <a:srgbClr val="000000"/>
                </a:solidFill>
                <a:latin typeface="Arial" panose="020B0604020202020204" pitchFamily="34" charset="0"/>
              </a:rPr>
              <a:t>,</a:t>
            </a:r>
            <a:r>
              <a:rPr lang="zh-TW" altLang="en-US" sz="2400" b="1">
                <a:solidFill>
                  <a:srgbClr val="000000"/>
                </a:solidFill>
                <a:latin typeface="Arial" panose="020B0604020202020204" pitchFamily="34" charset="0"/>
              </a:rPr>
              <a:t>無註明引用處</a:t>
            </a:r>
            <a:endParaRPr lang="en-US" altLang="zh-TW" sz="2400" b="1" dirty="0">
              <a:solidFill>
                <a:srgbClr val="000000"/>
              </a:solidFill>
              <a:latin typeface="Arial" panose="020B0604020202020204" pitchFamily="34" charset="0"/>
            </a:endParaRPr>
          </a:p>
          <a:p>
            <a:pPr>
              <a:lnSpc>
                <a:spcPct val="100000"/>
              </a:lnSpc>
              <a:spcBef>
                <a:spcPct val="0"/>
              </a:spcBef>
              <a:buFontTx/>
              <a:buNone/>
            </a:pPr>
            <a:r>
              <a:rPr lang="en-US" altLang="zh-TW" sz="1400" dirty="0">
                <a:solidFill>
                  <a:srgbClr val="000000"/>
                </a:solidFill>
                <a:latin typeface="Arial" panose="020B0604020202020204" pitchFamily="34" charset="0"/>
              </a:rPr>
              <a:t>Borrows generously from the writer’s previous work without citation</a:t>
            </a:r>
            <a:endParaRPr lang="en-US" altLang="zh-TW" sz="4800" dirty="0">
              <a:solidFill>
                <a:srgbClr val="000000"/>
              </a:solidFill>
              <a:latin typeface="Arial" panose="020B0604020202020204" pitchFamily="34" charset="0"/>
            </a:endParaRPr>
          </a:p>
        </p:txBody>
      </p:sp>
      <p:pic>
        <p:nvPicPr>
          <p:cNvPr id="8" name="Picture 3" descr="infographic_spectrum_hybri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0301" y="4395789"/>
            <a:ext cx="1266825"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4"/>
          <p:cNvSpPr>
            <a:spLocks noChangeArrowheads="1"/>
          </p:cNvSpPr>
          <p:nvPr/>
        </p:nvSpPr>
        <p:spPr bwMode="auto">
          <a:xfrm>
            <a:off x="3667126" y="4137025"/>
            <a:ext cx="2543175" cy="1785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nSpc>
                <a:spcPct val="100000"/>
              </a:lnSpc>
              <a:spcBef>
                <a:spcPct val="0"/>
              </a:spcBef>
              <a:buFontTx/>
              <a:buNone/>
            </a:pPr>
            <a:r>
              <a:rPr lang="en-US" altLang="zh-TW" sz="2800" b="1" dirty="0">
                <a:solidFill>
                  <a:srgbClr val="000000"/>
                </a:solidFill>
                <a:latin typeface="Arial" panose="020B0604020202020204" pitchFamily="34" charset="0"/>
              </a:rPr>
              <a:t>#6. Hybrid</a:t>
            </a:r>
          </a:p>
          <a:p>
            <a:pPr>
              <a:lnSpc>
                <a:spcPct val="100000"/>
              </a:lnSpc>
              <a:spcBef>
                <a:spcPct val="0"/>
              </a:spcBef>
              <a:buFontTx/>
              <a:buNone/>
            </a:pPr>
            <a:r>
              <a:rPr lang="zh-TW" altLang="en-US" sz="2000" b="1">
                <a:solidFill>
                  <a:srgbClr val="000000"/>
                </a:solidFill>
                <a:latin typeface="Arial" panose="020B0604020202020204" pitchFamily="34" charset="0"/>
              </a:rPr>
              <a:t>混合式</a:t>
            </a:r>
            <a:r>
              <a:rPr lang="en-US" altLang="zh-TW" sz="2000" b="1" dirty="0">
                <a:solidFill>
                  <a:srgbClr val="000000"/>
                </a:solidFill>
                <a:latin typeface="Arial" panose="020B0604020202020204" pitchFamily="34" charset="0"/>
              </a:rPr>
              <a:t>(</a:t>
            </a:r>
            <a:r>
              <a:rPr lang="zh-TW" altLang="en-US" sz="2000" b="1">
                <a:solidFill>
                  <a:srgbClr val="000000"/>
                </a:solidFill>
                <a:latin typeface="Arial" panose="020B0604020202020204" pitchFamily="34" charset="0"/>
              </a:rPr>
              <a:t>有些有註明引用處</a:t>
            </a:r>
            <a:r>
              <a:rPr lang="en-US" altLang="zh-TW" sz="2000" b="1" dirty="0">
                <a:solidFill>
                  <a:srgbClr val="000000"/>
                </a:solidFill>
                <a:latin typeface="Arial" panose="020B0604020202020204" pitchFamily="34" charset="0"/>
              </a:rPr>
              <a:t>,</a:t>
            </a:r>
            <a:r>
              <a:rPr lang="zh-TW" altLang="en-US" sz="2000" b="1">
                <a:solidFill>
                  <a:srgbClr val="000000"/>
                </a:solidFill>
                <a:latin typeface="Arial" panose="020B0604020202020204" pitchFamily="34" charset="0"/>
              </a:rPr>
              <a:t>有些沒有</a:t>
            </a:r>
            <a:r>
              <a:rPr lang="en-US" altLang="zh-TW" sz="2000" b="1" dirty="0">
                <a:solidFill>
                  <a:srgbClr val="000000"/>
                </a:solidFill>
                <a:latin typeface="Arial" panose="020B0604020202020204" pitchFamily="34" charset="0"/>
              </a:rPr>
              <a:t>)</a:t>
            </a:r>
          </a:p>
          <a:p>
            <a:pPr>
              <a:lnSpc>
                <a:spcPct val="100000"/>
              </a:lnSpc>
              <a:spcBef>
                <a:spcPct val="0"/>
              </a:spcBef>
              <a:buFontTx/>
              <a:buNone/>
            </a:pPr>
            <a:r>
              <a:rPr lang="en-US" altLang="zh-TW" sz="1400" dirty="0">
                <a:solidFill>
                  <a:srgbClr val="000000"/>
                </a:solidFill>
                <a:latin typeface="Arial" panose="020B0604020202020204" pitchFamily="34" charset="0"/>
              </a:rPr>
              <a:t>Combines perfectly cited sources with copied passages without citation</a:t>
            </a:r>
            <a:endParaRPr lang="en-US" altLang="zh-TW" sz="4800" dirty="0">
              <a:solidFill>
                <a:srgbClr val="000000"/>
              </a:solidFill>
              <a:latin typeface="Arial" panose="020B0604020202020204" pitchFamily="34" charset="0"/>
            </a:endParaRPr>
          </a:p>
        </p:txBody>
      </p:sp>
      <p:pic>
        <p:nvPicPr>
          <p:cNvPr id="10" name="Picture 5" descr="infographic_spectrum_mashup.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4926" y="1752601"/>
            <a:ext cx="1266825"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6"/>
          <p:cNvSpPr>
            <a:spLocks noChangeArrowheads="1"/>
          </p:cNvSpPr>
          <p:nvPr/>
        </p:nvSpPr>
        <p:spPr bwMode="auto">
          <a:xfrm>
            <a:off x="7840663" y="1682750"/>
            <a:ext cx="2487612" cy="181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nSpc>
                <a:spcPct val="100000"/>
              </a:lnSpc>
              <a:spcBef>
                <a:spcPct val="0"/>
              </a:spcBef>
              <a:buFontTx/>
              <a:buNone/>
            </a:pPr>
            <a:r>
              <a:rPr lang="en-US" altLang="zh-TW" sz="2800" b="1" dirty="0">
                <a:solidFill>
                  <a:srgbClr val="000000"/>
                </a:solidFill>
                <a:latin typeface="Arial" panose="020B0604020202020204" pitchFamily="34" charset="0"/>
              </a:rPr>
              <a:t>#7. </a:t>
            </a:r>
            <a:r>
              <a:rPr lang="en-US" altLang="zh-TW" sz="2800" b="1" dirty="0" err="1">
                <a:solidFill>
                  <a:srgbClr val="000000"/>
                </a:solidFill>
                <a:latin typeface="Arial" panose="020B0604020202020204" pitchFamily="34" charset="0"/>
              </a:rPr>
              <a:t>Mashup</a:t>
            </a:r>
            <a:endParaRPr lang="en-US" altLang="zh-TW" sz="2800" b="1">
              <a:solidFill>
                <a:srgbClr val="000000"/>
              </a:solidFill>
              <a:latin typeface="Arial" panose="020B0604020202020204" pitchFamily="34" charset="0"/>
            </a:endParaRPr>
          </a:p>
          <a:p>
            <a:pPr>
              <a:lnSpc>
                <a:spcPct val="100000"/>
              </a:lnSpc>
              <a:spcBef>
                <a:spcPct val="0"/>
              </a:spcBef>
              <a:buFontTx/>
              <a:buNone/>
            </a:pPr>
            <a:r>
              <a:rPr lang="zh-TW" altLang="en-US" sz="2800" b="1">
                <a:solidFill>
                  <a:srgbClr val="000000"/>
                </a:solidFill>
                <a:latin typeface="Arial" panose="020B0604020202020204" pitchFamily="34" charset="0"/>
              </a:rPr>
              <a:t>匯整複製多種資料來源</a:t>
            </a:r>
            <a:endParaRPr lang="en-US" altLang="zh-TW" sz="2800" b="1">
              <a:solidFill>
                <a:srgbClr val="000000"/>
              </a:solidFill>
              <a:latin typeface="Arial" panose="020B0604020202020204" pitchFamily="34" charset="0"/>
            </a:endParaRPr>
          </a:p>
          <a:p>
            <a:pPr>
              <a:lnSpc>
                <a:spcPct val="100000"/>
              </a:lnSpc>
              <a:spcBef>
                <a:spcPct val="0"/>
              </a:spcBef>
              <a:buFontTx/>
              <a:buNone/>
            </a:pPr>
            <a:r>
              <a:rPr lang="en-US" altLang="zh-TW" sz="1400">
                <a:solidFill>
                  <a:srgbClr val="000000"/>
                </a:solidFill>
                <a:latin typeface="Arial" panose="020B0604020202020204" pitchFamily="34" charset="0"/>
              </a:rPr>
              <a:t>Mixes copied material from multiple sources</a:t>
            </a:r>
            <a:endParaRPr lang="en-US" altLang="zh-TW" sz="4800">
              <a:solidFill>
                <a:srgbClr val="000000"/>
              </a:solidFill>
              <a:latin typeface="Arial" panose="020B0604020202020204" pitchFamily="34" charset="0"/>
            </a:endParaRPr>
          </a:p>
        </p:txBody>
      </p:sp>
      <p:sp>
        <p:nvSpPr>
          <p:cNvPr id="12" name="矩形 8"/>
          <p:cNvSpPr>
            <a:spLocks noChangeArrowheads="1"/>
          </p:cNvSpPr>
          <p:nvPr/>
        </p:nvSpPr>
        <p:spPr bwMode="auto">
          <a:xfrm>
            <a:off x="7800976" y="4229100"/>
            <a:ext cx="256857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zh-TW" sz="2800" b="1">
                <a:solidFill>
                  <a:srgbClr val="000000"/>
                </a:solidFill>
                <a:latin typeface="Arial" panose="020B0604020202020204" pitchFamily="34" charset="0"/>
              </a:rPr>
              <a:t>#8. 404 Error</a:t>
            </a:r>
          </a:p>
          <a:p>
            <a:pPr eaLnBrk="1" hangingPunct="1">
              <a:lnSpc>
                <a:spcPct val="100000"/>
              </a:lnSpc>
              <a:spcBef>
                <a:spcPct val="0"/>
              </a:spcBef>
              <a:buFontTx/>
              <a:buNone/>
            </a:pPr>
            <a:r>
              <a:rPr lang="zh-TW" altLang="en-US" sz="2800" b="1">
                <a:solidFill>
                  <a:srgbClr val="000000"/>
                </a:solidFill>
                <a:latin typeface="Arial" panose="020B0604020202020204" pitchFamily="34" charset="0"/>
              </a:rPr>
              <a:t>錯植引用出處</a:t>
            </a:r>
            <a:endParaRPr lang="en-US" altLang="zh-TW" sz="2800" b="1">
              <a:solidFill>
                <a:srgbClr val="000000"/>
              </a:solidFill>
              <a:latin typeface="Arial" panose="020B0604020202020204" pitchFamily="34" charset="0"/>
            </a:endParaRPr>
          </a:p>
          <a:p>
            <a:pPr eaLnBrk="1" hangingPunct="1">
              <a:lnSpc>
                <a:spcPct val="100000"/>
              </a:lnSpc>
              <a:spcBef>
                <a:spcPct val="0"/>
              </a:spcBef>
              <a:buFontTx/>
              <a:buNone/>
            </a:pPr>
            <a:r>
              <a:rPr lang="en-US" altLang="zh-TW" sz="1400">
                <a:solidFill>
                  <a:srgbClr val="000000"/>
                </a:solidFill>
                <a:latin typeface="Arial" panose="020B0604020202020204" pitchFamily="34" charset="0"/>
              </a:rPr>
              <a:t>Includes citations to non-existent or inaccurate information about sources</a:t>
            </a:r>
          </a:p>
        </p:txBody>
      </p:sp>
      <p:pic>
        <p:nvPicPr>
          <p:cNvPr id="13" name="Picture 7" descr="infographic_spectrum_40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69051" y="4229101"/>
            <a:ext cx="1266825"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291496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47769" y="330758"/>
            <a:ext cx="10515600" cy="861011"/>
          </a:xfrm>
        </p:spPr>
        <p:txBody>
          <a:bodyPr/>
          <a:lstStyle/>
          <a:p>
            <a:r>
              <a:rPr lang="zh-TW" altLang="zh-TW" b="1" dirty="0">
                <a:latin typeface="Arial Unicode MS" panose="020B0604020202020204" pitchFamily="34" charset="-120"/>
                <a:ea typeface="Arial Unicode MS" panose="020B0604020202020204" pitchFamily="34" charset="-120"/>
                <a:cs typeface="Arial Unicode MS" panose="020B0604020202020204" pitchFamily="34" charset="-120"/>
              </a:rPr>
              <a:t>解讀比對報告</a:t>
            </a:r>
            <a:r>
              <a:rPr lang="en-US" altLang="zh-TW" dirty="0">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zh-TW" dirty="0">
                <a:solidFill>
                  <a:schemeClr val="accent1">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文件檢視模式</a:t>
            </a:r>
            <a:r>
              <a:rPr lang="en-US" altLang="zh-TW" sz="3200" dirty="0">
                <a:solidFill>
                  <a:schemeClr val="accent1">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(Document Viewer)</a:t>
            </a:r>
            <a:r>
              <a:rPr lang="en-US" altLang="zh-TW" sz="3200" b="1" i="1" dirty="0">
                <a:solidFill>
                  <a:schemeClr val="accent1">
                    <a:lumMod val="75000"/>
                  </a:schemeClr>
                </a:solidFill>
              </a:rPr>
              <a:t> </a:t>
            </a:r>
            <a:endParaRPr lang="zh-TW" altLang="en-US" sz="3200" dirty="0">
              <a:solidFill>
                <a:schemeClr val="accent1">
                  <a:lumMod val="75000"/>
                </a:schemeClr>
              </a:solidFill>
            </a:endParaRPr>
          </a:p>
        </p:txBody>
      </p:sp>
      <p:sp>
        <p:nvSpPr>
          <p:cNvPr id="3" name="內容版面配置區 2"/>
          <p:cNvSpPr>
            <a:spLocks noGrp="1"/>
          </p:cNvSpPr>
          <p:nvPr>
            <p:ph idx="1"/>
          </p:nvPr>
        </p:nvSpPr>
        <p:spPr/>
        <p:txBody>
          <a:bodyPr/>
          <a:lstStyle/>
          <a:p>
            <a:endParaRPr lang="zh-TW" altLang="en-US" dirty="0"/>
          </a:p>
        </p:txBody>
      </p:sp>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1" y="1706850"/>
            <a:ext cx="11134737" cy="4872446"/>
          </a:xfrm>
          <a:prstGeom prst="rect">
            <a:avLst/>
          </a:prstGeom>
          <a:noFill/>
          <a:extLst>
            <a:ext uri="{909E8E84-426E-40DD-AFC4-6F175D3DCCD1}">
              <a14:hiddenFill xmlns:a14="http://schemas.microsoft.com/office/drawing/2010/main">
                <a:solidFill>
                  <a:srgbClr val="FFFFFF"/>
                </a:solidFill>
              </a14:hiddenFill>
            </a:ext>
          </a:extLst>
        </p:spPr>
      </p:pic>
      <p:sp>
        <p:nvSpPr>
          <p:cNvPr id="4" name="Oval 2"/>
          <p:cNvSpPr>
            <a:spLocks noChangeArrowheads="1"/>
          </p:cNvSpPr>
          <p:nvPr/>
        </p:nvSpPr>
        <p:spPr bwMode="auto">
          <a:xfrm>
            <a:off x="11121695" y="1737979"/>
            <a:ext cx="776725" cy="575108"/>
          </a:xfrm>
          <a:prstGeom prst="ellipse">
            <a:avLst/>
          </a:prstGeom>
          <a:noFill/>
          <a:ln w="38100">
            <a:solidFill>
              <a:srgbClr val="FF0000"/>
            </a:solidFill>
            <a:round/>
            <a:headEnd/>
            <a:tailEnd/>
          </a:ln>
          <a:effectLst>
            <a:outerShdw dist="28398" dir="3806097" algn="ctr" rotWithShape="0">
              <a:srgbClr val="823B0B">
                <a:alpha val="50000"/>
              </a:srgbClr>
            </a:outerShdw>
          </a:effectLst>
          <a:extLst>
            <a:ext uri="{909E8E84-426E-40DD-AFC4-6F175D3DCCD1}">
              <a14:hiddenFill xmlns:a14="http://schemas.microsoft.com/office/drawing/2010/main">
                <a:solidFill>
                  <a:srgbClr val="ED7D31"/>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5" name="AutoShape 3"/>
          <p:cNvSpPr>
            <a:spLocks noChangeArrowheads="1"/>
          </p:cNvSpPr>
          <p:nvPr/>
        </p:nvSpPr>
        <p:spPr bwMode="auto">
          <a:xfrm>
            <a:off x="8216348" y="2400733"/>
            <a:ext cx="3975652" cy="4155630"/>
          </a:xfrm>
          <a:prstGeom prst="roundRect">
            <a:avLst>
              <a:gd name="adj" fmla="val 16667"/>
            </a:avLst>
          </a:prstGeom>
          <a:noFill/>
          <a:ln w="38100">
            <a:solidFill>
              <a:srgbClr val="FF0000"/>
            </a:solidFill>
            <a:round/>
            <a:headEnd/>
            <a:tailEnd/>
          </a:ln>
          <a:effectLst>
            <a:outerShdw dist="28398" dir="3806097" algn="ctr" rotWithShape="0">
              <a:srgbClr val="823B0B">
                <a:alpha val="50000"/>
              </a:srgbClr>
            </a:outerShdw>
          </a:effectLst>
          <a:extLst>
            <a:ext uri="{909E8E84-426E-40DD-AFC4-6F175D3DCCD1}">
              <a14:hiddenFill xmlns:a14="http://schemas.microsoft.com/office/drawing/2010/main">
                <a:solidFill>
                  <a:srgbClr val="ED7D31"/>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9" name="文字方塊 2"/>
          <p:cNvSpPr txBox="1">
            <a:spLocks noChangeArrowheads="1"/>
          </p:cNvSpPr>
          <p:nvPr/>
        </p:nvSpPr>
        <p:spPr bwMode="auto">
          <a:xfrm>
            <a:off x="3438190" y="2436579"/>
            <a:ext cx="1910910" cy="523220"/>
          </a:xfrm>
          <a:prstGeom prst="rect">
            <a:avLst/>
          </a:prstGeom>
          <a:solidFill>
            <a:srgbClr val="FFFF00"/>
          </a:solidFill>
          <a:ln>
            <a:noFill/>
          </a:ln>
          <a:extLst/>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TW" altLang="zh-TW" sz="2800" b="1" i="0" u="none" strike="noStrike" cap="none" normalizeH="0" baseline="0" dirty="0" smtClean="0">
                <a:ln>
                  <a:noFill/>
                </a:ln>
                <a:effectLst/>
                <a:latin typeface="標楷體" panose="03000509000000000000" pitchFamily="65" charset="-120"/>
                <a:ea typeface="標楷體" panose="03000509000000000000" pitchFamily="65" charset="-120"/>
                <a:cs typeface="F6"/>
              </a:rPr>
              <a:t>文稿原文</a:t>
            </a:r>
            <a:endParaRPr kumimoji="0" lang="zh-TW" altLang="zh-TW" sz="3200" b="0" i="0" u="none" strike="noStrike" cap="none" normalizeH="0" baseline="0" dirty="0" smtClean="0">
              <a:ln>
                <a:noFill/>
              </a:ln>
              <a:effectLst/>
              <a:latin typeface="Arial" panose="020B0604020202020204" pitchFamily="34" charset="0"/>
            </a:endParaRPr>
          </a:p>
        </p:txBody>
      </p:sp>
      <p:sp>
        <p:nvSpPr>
          <p:cNvPr id="10" name="Text Box 8"/>
          <p:cNvSpPr txBox="1">
            <a:spLocks noChangeArrowheads="1"/>
          </p:cNvSpPr>
          <p:nvPr/>
        </p:nvSpPr>
        <p:spPr bwMode="auto">
          <a:xfrm>
            <a:off x="8979211" y="2400733"/>
            <a:ext cx="2374589" cy="523220"/>
          </a:xfrm>
          <a:prstGeom prst="rect">
            <a:avLst/>
          </a:prstGeom>
          <a:solidFill>
            <a:srgbClr val="FFFF00"/>
          </a:solidFill>
          <a:ln>
            <a:noFill/>
          </a:ln>
          <a:extLst/>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zh-TW" altLang="en-US" sz="2800" b="1" dirty="0" smtClean="0">
                <a:latin typeface="標楷體" panose="03000509000000000000" pitchFamily="65" charset="-120"/>
                <a:ea typeface="標楷體" panose="03000509000000000000" pitchFamily="65" charset="-120"/>
                <a:cs typeface="F6"/>
              </a:rPr>
              <a:t>主</a:t>
            </a:r>
            <a:r>
              <a:rPr lang="zh-TW" altLang="en-US" sz="2800" b="1" dirty="0">
                <a:latin typeface="標楷體" panose="03000509000000000000" pitchFamily="65" charset="-120"/>
                <a:ea typeface="標楷體" panose="03000509000000000000" pitchFamily="65" charset="-120"/>
                <a:cs typeface="F6"/>
              </a:rPr>
              <a:t>要</a:t>
            </a:r>
            <a:r>
              <a:rPr kumimoji="0" lang="zh-TW" altLang="zh-TW" sz="2800" b="1" i="0" u="none" strike="noStrike" cap="none" normalizeH="0" baseline="0" dirty="0" smtClean="0">
                <a:ln>
                  <a:noFill/>
                </a:ln>
                <a:effectLst/>
                <a:latin typeface="標楷體" panose="03000509000000000000" pitchFamily="65" charset="-120"/>
                <a:ea typeface="標楷體" panose="03000509000000000000" pitchFamily="65" charset="-120"/>
                <a:cs typeface="F6"/>
              </a:rPr>
              <a:t>相似來源</a:t>
            </a:r>
            <a:endParaRPr kumimoji="0" lang="zh-TW" altLang="zh-TW" sz="3200" b="0" i="0" u="none" strike="noStrike" cap="none" normalizeH="0" baseline="0" dirty="0" smtClean="0">
              <a:ln>
                <a:noFill/>
              </a:ln>
              <a:effectLst/>
              <a:latin typeface="Arial" panose="020B0604020202020204" pitchFamily="34" charset="0"/>
            </a:endParaRPr>
          </a:p>
        </p:txBody>
      </p:sp>
      <p:sp>
        <p:nvSpPr>
          <p:cNvPr id="17" name="Rectangle 15"/>
          <p:cNvSpPr>
            <a:spLocks noChangeArrowheads="1"/>
          </p:cNvSpPr>
          <p:nvPr/>
        </p:nvSpPr>
        <p:spPr bwMode="auto">
          <a:xfrm>
            <a:off x="838200" y="829295"/>
            <a:ext cx="19119375" cy="7668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TW" altLang="en-US"/>
          </a:p>
        </p:txBody>
      </p:sp>
      <p:sp>
        <p:nvSpPr>
          <p:cNvPr id="18" name="Rectangle 16"/>
          <p:cNvSpPr>
            <a:spLocks noChangeArrowheads="1"/>
          </p:cNvSpPr>
          <p:nvPr/>
        </p:nvSpPr>
        <p:spPr bwMode="auto">
          <a:xfrm>
            <a:off x="838200" y="1286495"/>
            <a:ext cx="19119375" cy="7668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TW" altLang="en-US"/>
          </a:p>
        </p:txBody>
      </p:sp>
      <p:sp>
        <p:nvSpPr>
          <p:cNvPr id="19" name="文字方塊 18"/>
          <p:cNvSpPr txBox="1"/>
          <p:nvPr/>
        </p:nvSpPr>
        <p:spPr>
          <a:xfrm>
            <a:off x="9856896" y="1251225"/>
            <a:ext cx="2339102" cy="461665"/>
          </a:xfrm>
          <a:prstGeom prst="rect">
            <a:avLst/>
          </a:prstGeom>
          <a:solidFill>
            <a:srgbClr val="FFFF00"/>
          </a:solidFill>
        </p:spPr>
        <p:txBody>
          <a:bodyPr wrap="none" rtlCol="0">
            <a:spAutoFit/>
          </a:bodyPr>
          <a:lstStyle/>
          <a:p>
            <a:r>
              <a:rPr lang="zh-TW" altLang="zh-TW" sz="2400" b="1" dirty="0">
                <a:latin typeface="標楷體" panose="03000509000000000000" pitchFamily="65" charset="-120"/>
                <a:ea typeface="標楷體" panose="03000509000000000000" pitchFamily="65" charset="-120"/>
              </a:rPr>
              <a:t>原創性比對結果</a:t>
            </a:r>
            <a:endParaRPr lang="zh-TW" altLang="en-US" sz="2400" b="1" dirty="0">
              <a:latin typeface="標楷體" panose="03000509000000000000" pitchFamily="65" charset="-120"/>
              <a:ea typeface="標楷體" panose="03000509000000000000" pitchFamily="65" charset="-120"/>
            </a:endParaRPr>
          </a:p>
        </p:txBody>
      </p:sp>
      <p:sp>
        <p:nvSpPr>
          <p:cNvPr id="15" name="AutoShape 3"/>
          <p:cNvSpPr>
            <a:spLocks noChangeArrowheads="1"/>
          </p:cNvSpPr>
          <p:nvPr/>
        </p:nvSpPr>
        <p:spPr bwMode="auto">
          <a:xfrm>
            <a:off x="727200" y="2351733"/>
            <a:ext cx="7332890" cy="4228941"/>
          </a:xfrm>
          <a:prstGeom prst="roundRect">
            <a:avLst>
              <a:gd name="adj" fmla="val 16667"/>
            </a:avLst>
          </a:prstGeom>
          <a:noFill/>
          <a:ln w="38100">
            <a:solidFill>
              <a:srgbClr val="FF0000"/>
            </a:solidFill>
            <a:round/>
            <a:headEnd/>
            <a:tailEnd/>
          </a:ln>
          <a:effectLst>
            <a:outerShdw dist="28398" dir="3806097" algn="ctr" rotWithShape="0">
              <a:srgbClr val="823B0B">
                <a:alpha val="50000"/>
              </a:srgbClr>
            </a:outerShdw>
          </a:effectLst>
          <a:extLst>
            <a:ext uri="{909E8E84-426E-40DD-AFC4-6F175D3DCCD1}">
              <a14:hiddenFill xmlns:a14="http://schemas.microsoft.com/office/drawing/2010/main">
                <a:solidFill>
                  <a:srgbClr val="ED7D31"/>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2739874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圖片 17"/>
          <p:cNvPicPr>
            <a:picLocks noChangeAspect="1"/>
          </p:cNvPicPr>
          <p:nvPr/>
        </p:nvPicPr>
        <p:blipFill>
          <a:blip r:embed="rId2"/>
          <a:stretch>
            <a:fillRect/>
          </a:stretch>
        </p:blipFill>
        <p:spPr>
          <a:xfrm>
            <a:off x="0" y="966651"/>
            <a:ext cx="12192000" cy="5693401"/>
          </a:xfrm>
          <a:prstGeom prst="rect">
            <a:avLst/>
          </a:prstGeom>
        </p:spPr>
      </p:pic>
      <p:sp>
        <p:nvSpPr>
          <p:cNvPr id="2" name="標題 1"/>
          <p:cNvSpPr>
            <a:spLocks noGrp="1"/>
          </p:cNvSpPr>
          <p:nvPr>
            <p:ph type="title"/>
          </p:nvPr>
        </p:nvSpPr>
        <p:spPr>
          <a:xfrm>
            <a:off x="1846312" y="365125"/>
            <a:ext cx="9507487" cy="463519"/>
          </a:xfrm>
        </p:spPr>
        <p:txBody>
          <a:bodyPr>
            <a:noAutofit/>
          </a:bodyPr>
          <a:lstStyle/>
          <a:p>
            <a:r>
              <a:rPr lang="zh-TW" altLang="en-US" b="1" dirty="0" smtClean="0"/>
              <a:t>瀏覽比對來源</a:t>
            </a:r>
            <a:endParaRPr lang="zh-TW" altLang="en-US" b="1" dirty="0"/>
          </a:p>
        </p:txBody>
      </p:sp>
      <p:pic>
        <p:nvPicPr>
          <p:cNvPr id="3" name="圖片 2"/>
          <p:cNvPicPr>
            <a:picLocks noChangeAspect="1"/>
          </p:cNvPicPr>
          <p:nvPr/>
        </p:nvPicPr>
        <p:blipFill>
          <a:blip r:embed="rId3"/>
          <a:stretch>
            <a:fillRect/>
          </a:stretch>
        </p:blipFill>
        <p:spPr>
          <a:xfrm>
            <a:off x="-128612" y="1158176"/>
            <a:ext cx="12226660" cy="6287653"/>
          </a:xfrm>
          <a:prstGeom prst="rect">
            <a:avLst/>
          </a:prstGeom>
        </p:spPr>
      </p:pic>
      <p:sp>
        <p:nvSpPr>
          <p:cNvPr id="6" name="橢圓 5"/>
          <p:cNvSpPr/>
          <p:nvPr/>
        </p:nvSpPr>
        <p:spPr>
          <a:xfrm>
            <a:off x="4853677" y="2224133"/>
            <a:ext cx="1249092" cy="50514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p:cNvSpPr/>
          <p:nvPr/>
        </p:nvSpPr>
        <p:spPr>
          <a:xfrm>
            <a:off x="6610845" y="2420109"/>
            <a:ext cx="3723600" cy="49123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文字方塊 7"/>
          <p:cNvSpPr txBox="1"/>
          <p:nvPr/>
        </p:nvSpPr>
        <p:spPr>
          <a:xfrm>
            <a:off x="5557061" y="1958444"/>
            <a:ext cx="4095204" cy="461665"/>
          </a:xfrm>
          <a:prstGeom prst="rect">
            <a:avLst/>
          </a:prstGeom>
          <a:solidFill>
            <a:srgbClr val="FFFF66"/>
          </a:solidFill>
        </p:spPr>
        <p:txBody>
          <a:bodyPr wrap="square" rtlCol="0">
            <a:spAutoFit/>
          </a:bodyPr>
          <a:lstStyle/>
          <a:p>
            <a:r>
              <a:rPr lang="zh-TW" altLang="en-US" sz="2400" b="1" dirty="0" smtClean="0"/>
              <a:t>點選網址可以看到原始文章</a:t>
            </a:r>
            <a:endParaRPr lang="zh-TW" altLang="en-US" sz="2400" b="1" dirty="0"/>
          </a:p>
        </p:txBody>
      </p:sp>
      <p:sp>
        <p:nvSpPr>
          <p:cNvPr id="9" name="文字方塊 8"/>
          <p:cNvSpPr txBox="1"/>
          <p:nvPr/>
        </p:nvSpPr>
        <p:spPr>
          <a:xfrm>
            <a:off x="8112034" y="7445829"/>
            <a:ext cx="45719" cy="369332"/>
          </a:xfrm>
          <a:prstGeom prst="rect">
            <a:avLst/>
          </a:prstGeom>
          <a:noFill/>
        </p:spPr>
        <p:txBody>
          <a:bodyPr wrap="square" rtlCol="0">
            <a:spAutoFit/>
          </a:bodyPr>
          <a:lstStyle/>
          <a:p>
            <a:endParaRPr lang="zh-TW" altLang="en-US" dirty="0"/>
          </a:p>
        </p:txBody>
      </p:sp>
      <p:sp>
        <p:nvSpPr>
          <p:cNvPr id="10" name="橢圓 9"/>
          <p:cNvSpPr/>
          <p:nvPr/>
        </p:nvSpPr>
        <p:spPr>
          <a:xfrm>
            <a:off x="6610845" y="2942653"/>
            <a:ext cx="718457" cy="436273"/>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橢圓 11"/>
          <p:cNvSpPr/>
          <p:nvPr/>
        </p:nvSpPr>
        <p:spPr>
          <a:xfrm>
            <a:off x="11473543" y="3003083"/>
            <a:ext cx="718457" cy="436273"/>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文字方塊 12"/>
          <p:cNvSpPr txBox="1"/>
          <p:nvPr/>
        </p:nvSpPr>
        <p:spPr>
          <a:xfrm>
            <a:off x="6117322" y="3604765"/>
            <a:ext cx="5981125" cy="461665"/>
          </a:xfrm>
          <a:prstGeom prst="rect">
            <a:avLst/>
          </a:prstGeom>
          <a:solidFill>
            <a:srgbClr val="FFFF66"/>
          </a:solidFill>
        </p:spPr>
        <p:txBody>
          <a:bodyPr wrap="none" rtlCol="0">
            <a:spAutoFit/>
          </a:bodyPr>
          <a:lstStyle/>
          <a:p>
            <a:r>
              <a:rPr lang="zh-TW" altLang="en-US" sz="2400" dirty="0" smtClean="0"/>
              <a:t>使用左右方</a:t>
            </a:r>
            <a:r>
              <a:rPr lang="zh-TW" altLang="en-US" sz="2400" dirty="0"/>
              <a:t>向</a:t>
            </a:r>
            <a:r>
              <a:rPr lang="zh-TW" altLang="en-US" sz="2400" dirty="0" smtClean="0"/>
              <a:t>鍵調閱 前</a:t>
            </a:r>
            <a:r>
              <a:rPr lang="en-US" altLang="zh-TW" sz="2400" dirty="0" smtClean="0"/>
              <a:t>/</a:t>
            </a:r>
            <a:r>
              <a:rPr lang="zh-TW" altLang="en-US" sz="2400" dirty="0" smtClean="0"/>
              <a:t>後 一筆的出處來源</a:t>
            </a:r>
            <a:endParaRPr lang="zh-TW" altLang="en-US" sz="2400" dirty="0"/>
          </a:p>
        </p:txBody>
      </p:sp>
      <p:sp>
        <p:nvSpPr>
          <p:cNvPr id="16" name="橢圓 15"/>
          <p:cNvSpPr/>
          <p:nvPr/>
        </p:nvSpPr>
        <p:spPr>
          <a:xfrm>
            <a:off x="11187231" y="1830287"/>
            <a:ext cx="910817" cy="78769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文字方塊 16"/>
          <p:cNvSpPr txBox="1"/>
          <p:nvPr/>
        </p:nvSpPr>
        <p:spPr>
          <a:xfrm>
            <a:off x="9472105" y="951246"/>
            <a:ext cx="2723823" cy="830997"/>
          </a:xfrm>
          <a:prstGeom prst="rect">
            <a:avLst/>
          </a:prstGeom>
          <a:solidFill>
            <a:srgbClr val="FFFF66"/>
          </a:solidFill>
        </p:spPr>
        <p:txBody>
          <a:bodyPr wrap="none" rtlCol="0">
            <a:spAutoFit/>
          </a:bodyPr>
          <a:lstStyle/>
          <a:p>
            <a:r>
              <a:rPr lang="zh-TW" altLang="en-US" sz="2400" dirty="0" smtClean="0"/>
              <a:t>關閉來源文章顯示</a:t>
            </a:r>
            <a:r>
              <a:rPr lang="en-US" altLang="zh-TW" sz="2400" dirty="0" smtClean="0"/>
              <a:t>,</a:t>
            </a:r>
          </a:p>
          <a:p>
            <a:r>
              <a:rPr lang="zh-TW" altLang="en-US" sz="2400" dirty="0" smtClean="0"/>
              <a:t>回到</a:t>
            </a:r>
            <a:r>
              <a:rPr lang="en-US" altLang="zh-TW" sz="2400" dirty="0" smtClean="0"/>
              <a:t>All source</a:t>
            </a:r>
            <a:r>
              <a:rPr lang="zh-TW" altLang="en-US" sz="2400" dirty="0" smtClean="0"/>
              <a:t>畫面</a:t>
            </a:r>
            <a:endParaRPr lang="zh-TW" altLang="en-US" sz="2400" dirty="0"/>
          </a:p>
        </p:txBody>
      </p:sp>
    </p:spTree>
    <p:extLst>
      <p:ext uri="{BB962C8B-B14F-4D97-AF65-F5344CB8AC3E}">
        <p14:creationId xmlns:p14="http://schemas.microsoft.com/office/powerpoint/2010/main" val="1743125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subTnLst>
                                    <p:set>
                                      <p:cBhvr override="childStyle">
                                        <p:cTn dur="1" fill="hold" display="0" masterRel="nextClick" afterEffect="1"/>
                                        <p:tgtEl>
                                          <p:spTgt spid="13"/>
                                        </p:tgtEl>
                                        <p:attrNameLst>
                                          <p:attrName>style.visibility</p:attrName>
                                        </p:attrNameLst>
                                      </p:cBhvr>
                                      <p:to>
                                        <p:strVal val="hidden"/>
                                      </p:to>
                                    </p:set>
                                  </p:sub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subTnLst>
                                    <p:set>
                                      <p:cBhvr override="childStyle">
                                        <p:cTn dur="1" fill="hold" display="0" masterRel="nextClick" afterEffect="1"/>
                                        <p:tgtEl>
                                          <p:spTgt spid="10"/>
                                        </p:tgtEl>
                                        <p:attrNameLst>
                                          <p:attrName>style.visibility</p:attrName>
                                        </p:attrNameLst>
                                      </p:cBhvr>
                                      <p:to>
                                        <p:strVal val="hidden"/>
                                      </p:to>
                                    </p:set>
                                  </p:sub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0" grpId="0" animBg="1"/>
      <p:bldP spid="12" grpId="0" animBg="1"/>
      <p:bldP spid="13" grpId="0" animBg="1"/>
      <p:bldP spid="16" grpId="0" animBg="1"/>
      <p:bldP spid="1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00162" y="-180975"/>
            <a:ext cx="10515600" cy="1325563"/>
          </a:xfrm>
        </p:spPr>
        <p:txBody>
          <a:bodyPr/>
          <a:lstStyle/>
          <a:p>
            <a:r>
              <a:rPr lang="zh-TW" altLang="en-US" b="1" dirty="0">
                <a:latin typeface="Arial Unicode MS" panose="020B0604020202020204" pitchFamily="34" charset="-120"/>
                <a:ea typeface="Arial Unicode MS" panose="020B0604020202020204" pitchFamily="34" charset="-120"/>
                <a:cs typeface="Arial Unicode MS" panose="020B0604020202020204" pitchFamily="34" charset="-120"/>
              </a:rPr>
              <a:t>排除</a:t>
            </a:r>
            <a:r>
              <a:rPr lang="en-US" altLang="zh-TW" b="1" dirty="0">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en-US" b="1" dirty="0">
                <a:latin typeface="Arial Unicode MS" panose="020B0604020202020204" pitchFamily="34" charset="-120"/>
                <a:ea typeface="Arial Unicode MS" panose="020B0604020202020204" pitchFamily="34" charset="-120"/>
                <a:cs typeface="Arial Unicode MS" panose="020B0604020202020204" pitchFamily="34" charset="-120"/>
              </a:rPr>
              <a:t>出處來源</a:t>
            </a:r>
            <a:r>
              <a:rPr lang="en-US" altLang="zh-TW" b="1" dirty="0">
                <a:latin typeface="Arial Unicode MS" panose="020B0604020202020204" pitchFamily="34" charset="-120"/>
                <a:ea typeface="Arial Unicode MS" panose="020B0604020202020204" pitchFamily="34" charset="-120"/>
                <a:cs typeface="Arial Unicode MS" panose="020B0604020202020204" pitchFamily="34" charset="-120"/>
              </a:rPr>
              <a:t>”</a:t>
            </a:r>
            <a:endParaRPr lang="zh-TW" altLang="en-US" dirty="0">
              <a:latin typeface="Arial Unicode MS" panose="020B0604020202020204" pitchFamily="34" charset="-120"/>
              <a:ea typeface="Arial Unicode MS" panose="020B0604020202020204" pitchFamily="34" charset="-120"/>
              <a:cs typeface="Arial Unicode MS" panose="020B0604020202020204" pitchFamily="34" charset="-120"/>
            </a:endParaRPr>
          </a:p>
        </p:txBody>
      </p:sp>
      <p:sp>
        <p:nvSpPr>
          <p:cNvPr id="3" name="內容版面配置區 2"/>
          <p:cNvSpPr>
            <a:spLocks noGrp="1"/>
          </p:cNvSpPr>
          <p:nvPr>
            <p:ph idx="1"/>
          </p:nvPr>
        </p:nvSpPr>
        <p:spPr/>
        <p:txBody>
          <a:bodyPr/>
          <a:lstStyle/>
          <a:p>
            <a:endParaRPr lang="zh-TW" altLang="en-US" dirty="0"/>
          </a:p>
        </p:txBody>
      </p:sp>
      <p:pic>
        <p:nvPicPr>
          <p:cNvPr id="4" name="圖片 3"/>
          <p:cNvPicPr>
            <a:picLocks noChangeAspect="1"/>
          </p:cNvPicPr>
          <p:nvPr/>
        </p:nvPicPr>
        <p:blipFill>
          <a:blip r:embed="rId3"/>
          <a:stretch>
            <a:fillRect/>
          </a:stretch>
        </p:blipFill>
        <p:spPr>
          <a:xfrm>
            <a:off x="713565" y="832360"/>
            <a:ext cx="9591675" cy="5805577"/>
          </a:xfrm>
          <a:prstGeom prst="rect">
            <a:avLst/>
          </a:prstGeom>
        </p:spPr>
      </p:pic>
      <p:pic>
        <p:nvPicPr>
          <p:cNvPr id="6" name="圖片 5"/>
          <p:cNvPicPr>
            <a:picLocks noChangeAspect="1"/>
          </p:cNvPicPr>
          <p:nvPr/>
        </p:nvPicPr>
        <p:blipFill>
          <a:blip r:embed="rId4"/>
          <a:stretch>
            <a:fillRect/>
          </a:stretch>
        </p:blipFill>
        <p:spPr>
          <a:xfrm>
            <a:off x="838200" y="832360"/>
            <a:ext cx="4486275" cy="6029325"/>
          </a:xfrm>
          <a:prstGeom prst="rect">
            <a:avLst/>
          </a:prstGeom>
        </p:spPr>
      </p:pic>
      <p:sp>
        <p:nvSpPr>
          <p:cNvPr id="7" name="橢圓 6"/>
          <p:cNvSpPr/>
          <p:nvPr/>
        </p:nvSpPr>
        <p:spPr>
          <a:xfrm>
            <a:off x="4244196" y="707366"/>
            <a:ext cx="948906" cy="82813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圓角矩形 8"/>
          <p:cNvSpPr/>
          <p:nvPr/>
        </p:nvSpPr>
        <p:spPr>
          <a:xfrm>
            <a:off x="6245525" y="6176963"/>
            <a:ext cx="621101" cy="46097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8740149" y="2115927"/>
            <a:ext cx="3379451" cy="2677656"/>
          </a:xfrm>
          <a:prstGeom prst="rect">
            <a:avLst/>
          </a:prstGeom>
          <a:gradFill>
            <a:gsLst>
              <a:gs pos="42000">
                <a:schemeClr val="accent1">
                  <a:lumMod val="20000"/>
                  <a:lumOff val="80000"/>
                </a:schemeClr>
              </a:gs>
              <a:gs pos="0">
                <a:schemeClr val="bg1"/>
              </a:gs>
              <a:gs pos="74000">
                <a:schemeClr val="accent1">
                  <a:lumMod val="45000"/>
                  <a:lumOff val="55000"/>
                </a:schemeClr>
              </a:gs>
              <a:gs pos="100000">
                <a:schemeClr val="accent1">
                  <a:lumMod val="30000"/>
                  <a:lumOff val="70000"/>
                </a:schemeClr>
              </a:gs>
            </a:gsLst>
            <a:lin ang="5400000" scaled="1"/>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p>
            <a:r>
              <a:rPr lang="en-US" altLang="zh-TW" sz="2400" dirty="0" smtClean="0">
                <a:solidFill>
                  <a:schemeClr val="accent6">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1.</a:t>
            </a:r>
            <a:r>
              <a:rPr lang="zh-TW" altLang="en-US" sz="2400" dirty="0" smtClean="0">
                <a:solidFill>
                  <a:schemeClr val="accent6">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排除</a:t>
            </a:r>
            <a:r>
              <a:rPr lang="en-US" altLang="zh-TW" sz="2400" dirty="0" smtClean="0">
                <a:solidFill>
                  <a:schemeClr val="accent6">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en-US" sz="2400" dirty="0" smtClean="0">
                <a:solidFill>
                  <a:schemeClr val="accent6">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引用</a:t>
            </a:r>
            <a:r>
              <a:rPr lang="en-US" altLang="zh-TW" sz="2400" dirty="0" smtClean="0">
                <a:solidFill>
                  <a:schemeClr val="accent6">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a:t>
            </a:r>
          </a:p>
          <a:p>
            <a:r>
              <a:rPr lang="en-US" altLang="zh-TW" sz="2400" dirty="0" smtClean="0">
                <a:solidFill>
                  <a:schemeClr val="accent6">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2.</a:t>
            </a:r>
            <a:r>
              <a:rPr lang="zh-TW" altLang="en-US" sz="2400" dirty="0" smtClean="0">
                <a:solidFill>
                  <a:schemeClr val="accent6">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排除</a:t>
            </a:r>
            <a:r>
              <a:rPr lang="en-US" altLang="zh-TW" sz="2400" dirty="0" smtClean="0">
                <a:solidFill>
                  <a:schemeClr val="accent6">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en-US" sz="2400" dirty="0" smtClean="0">
                <a:solidFill>
                  <a:schemeClr val="accent6">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參考文</a:t>
            </a:r>
            <a:r>
              <a:rPr lang="zh-TW" altLang="en-US" sz="2400" dirty="0">
                <a:solidFill>
                  <a:schemeClr val="accent6">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獻</a:t>
            </a:r>
            <a:r>
              <a:rPr lang="en-US" altLang="zh-TW" sz="2400" dirty="0" smtClean="0">
                <a:solidFill>
                  <a:schemeClr val="accent6">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a:t>
            </a:r>
          </a:p>
          <a:p>
            <a:r>
              <a:rPr lang="en-US" altLang="zh-TW" sz="2400" dirty="0" smtClean="0">
                <a:solidFill>
                  <a:schemeClr val="accent6">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3.</a:t>
            </a:r>
            <a:r>
              <a:rPr lang="zh-TW" altLang="en-US" sz="2400" dirty="0" smtClean="0">
                <a:solidFill>
                  <a:schemeClr val="accent6">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排除該比對來源大小</a:t>
            </a:r>
            <a:r>
              <a:rPr lang="en-US" altLang="zh-TW" sz="2400" dirty="0" smtClean="0">
                <a:solidFill>
                  <a:schemeClr val="accent6">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
            </a:r>
            <a:br>
              <a:rPr lang="en-US" altLang="zh-TW" sz="2400" dirty="0" smtClean="0">
                <a:solidFill>
                  <a:schemeClr val="accent6">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br>
            <a:r>
              <a:rPr lang="zh-TW" altLang="en-US" sz="2400" dirty="0" smtClean="0">
                <a:solidFill>
                  <a:schemeClr val="accent6">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   </a:t>
            </a:r>
            <a:r>
              <a:rPr lang="en-US" altLang="zh-TW" sz="2400" dirty="0" smtClean="0">
                <a:solidFill>
                  <a:schemeClr val="accent6">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en-US" sz="2400" dirty="0" smtClean="0">
                <a:solidFill>
                  <a:schemeClr val="accent6">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字數或是</a:t>
            </a:r>
            <a:r>
              <a:rPr lang="en-US" altLang="zh-TW" sz="2400" dirty="0" smtClean="0">
                <a:solidFill>
                  <a:schemeClr val="accent6">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a:t>
            </a:r>
          </a:p>
          <a:p>
            <a:r>
              <a:rPr lang="en-US" altLang="zh-TW" sz="2400" dirty="0" smtClean="0">
                <a:solidFill>
                  <a:schemeClr val="accent6">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4.</a:t>
            </a:r>
            <a:r>
              <a:rPr lang="zh-TW" altLang="en-US" sz="2400" dirty="0" smtClean="0">
                <a:solidFill>
                  <a:schemeClr val="accent6">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排除</a:t>
            </a:r>
            <a:r>
              <a:rPr lang="en-US" altLang="zh-TW" sz="2400" dirty="0" smtClean="0">
                <a:solidFill>
                  <a:schemeClr val="accent6">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en-US" sz="2400" dirty="0" smtClean="0">
                <a:solidFill>
                  <a:schemeClr val="accent6">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字數</a:t>
            </a:r>
            <a:r>
              <a:rPr lang="en-US" altLang="zh-TW" sz="2400" dirty="0" smtClean="0">
                <a:solidFill>
                  <a:schemeClr val="accent6">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a:t>
            </a:r>
          </a:p>
          <a:p>
            <a:r>
              <a:rPr lang="en-US" altLang="zh-TW" sz="2400" dirty="0" smtClean="0">
                <a:solidFill>
                  <a:schemeClr val="accent6">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5.</a:t>
            </a:r>
            <a:r>
              <a:rPr lang="zh-TW" altLang="en-US" sz="2400" dirty="0" smtClean="0">
                <a:solidFill>
                  <a:schemeClr val="accent6">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排除範圍</a:t>
            </a:r>
            <a:r>
              <a:rPr lang="en-US" altLang="zh-TW" sz="2400" dirty="0" smtClean="0">
                <a:solidFill>
                  <a:schemeClr val="accent6">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a:t>
            </a:r>
            <a:br>
              <a:rPr lang="en-US" altLang="zh-TW" sz="2400" dirty="0" smtClean="0">
                <a:solidFill>
                  <a:schemeClr val="accent6">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br>
            <a:r>
              <a:rPr lang="zh-TW" altLang="en-US" sz="2400" dirty="0" smtClean="0">
                <a:solidFill>
                  <a:schemeClr val="accent6">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   摘要 或是 方法和材料</a:t>
            </a:r>
            <a:endParaRPr lang="zh-TW" altLang="en-US" sz="2400" dirty="0">
              <a:solidFill>
                <a:schemeClr val="accent6">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endParaRPr>
          </a:p>
        </p:txBody>
      </p:sp>
      <p:cxnSp>
        <p:nvCxnSpPr>
          <p:cNvPr id="11" name="直線單箭頭接點 10"/>
          <p:cNvCxnSpPr/>
          <p:nvPr/>
        </p:nvCxnSpPr>
        <p:spPr>
          <a:xfrm flipH="1" flipV="1">
            <a:off x="5324476" y="1144589"/>
            <a:ext cx="4106395" cy="14632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2528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1671" y="1690688"/>
            <a:ext cx="10816560" cy="4967194"/>
          </a:xfrm>
        </p:spPr>
      </p:pic>
      <p:sp>
        <p:nvSpPr>
          <p:cNvPr id="2" name="標題 1"/>
          <p:cNvSpPr>
            <a:spLocks noGrp="1"/>
          </p:cNvSpPr>
          <p:nvPr>
            <p:ph type="title"/>
          </p:nvPr>
        </p:nvSpPr>
        <p:spPr/>
        <p:txBody>
          <a:bodyPr/>
          <a:lstStyle/>
          <a:p>
            <a:r>
              <a:rPr lang="zh-TW" altLang="en-US" b="1" dirty="0" smtClean="0">
                <a:latin typeface="Arial Unicode MS" panose="020B0604020202020204" pitchFamily="34" charset="-120"/>
                <a:ea typeface="Arial Unicode MS" panose="020B0604020202020204" pitchFamily="34" charset="-120"/>
                <a:cs typeface="Arial Unicode MS" panose="020B0604020202020204" pitchFamily="34" charset="-120"/>
              </a:rPr>
              <a:t>排除</a:t>
            </a:r>
            <a:r>
              <a:rPr lang="en-US" altLang="zh-TW" b="1" dirty="0" smtClean="0">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en-US" b="1" dirty="0" smtClean="0">
                <a:latin typeface="Arial Unicode MS" panose="020B0604020202020204" pitchFamily="34" charset="-120"/>
                <a:ea typeface="Arial Unicode MS" panose="020B0604020202020204" pitchFamily="34" charset="-120"/>
                <a:cs typeface="Arial Unicode MS" panose="020B0604020202020204" pitchFamily="34" charset="-120"/>
              </a:rPr>
              <a:t>特殊某出處來源</a:t>
            </a:r>
            <a:r>
              <a:rPr lang="en-US" altLang="zh-TW" b="1" dirty="0" smtClean="0">
                <a:latin typeface="+mn-ea"/>
                <a:ea typeface="+mn-ea"/>
              </a:rPr>
              <a:t>”</a:t>
            </a:r>
            <a:endParaRPr lang="zh-TW" altLang="en-US" b="1" dirty="0">
              <a:latin typeface="+mn-ea"/>
              <a:ea typeface="+mn-ea"/>
            </a:endParaRPr>
          </a:p>
        </p:txBody>
      </p:sp>
      <p:sp>
        <p:nvSpPr>
          <p:cNvPr id="8" name="圓角矩形 7"/>
          <p:cNvSpPr/>
          <p:nvPr/>
        </p:nvSpPr>
        <p:spPr>
          <a:xfrm>
            <a:off x="10903789" y="2158843"/>
            <a:ext cx="441584" cy="27349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 name="圖片 5"/>
          <p:cNvPicPr>
            <a:picLocks noChangeAspect="1"/>
          </p:cNvPicPr>
          <p:nvPr/>
        </p:nvPicPr>
        <p:blipFill>
          <a:blip r:embed="rId3"/>
          <a:stretch>
            <a:fillRect/>
          </a:stretch>
        </p:blipFill>
        <p:spPr>
          <a:xfrm>
            <a:off x="7162230" y="1027906"/>
            <a:ext cx="4191570" cy="5809763"/>
          </a:xfrm>
          <a:prstGeom prst="rect">
            <a:avLst/>
          </a:prstGeom>
        </p:spPr>
      </p:pic>
      <p:sp>
        <p:nvSpPr>
          <p:cNvPr id="7" name="圓角矩形 6"/>
          <p:cNvSpPr/>
          <p:nvPr/>
        </p:nvSpPr>
        <p:spPr>
          <a:xfrm>
            <a:off x="7156174" y="2978479"/>
            <a:ext cx="4072057" cy="216286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108009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37128" y="365125"/>
            <a:ext cx="10116671" cy="1325563"/>
          </a:xfrm>
        </p:spPr>
        <p:txBody>
          <a:bodyPr/>
          <a:lstStyle/>
          <a:p>
            <a:r>
              <a:rPr lang="zh-TW" altLang="en-US" b="1" dirty="0" smtClean="0"/>
              <a:t>比對來源分析</a:t>
            </a:r>
            <a:endParaRPr lang="zh-TW" altLang="en-US" b="1" dirty="0"/>
          </a:p>
        </p:txBody>
      </p:sp>
      <p:pic>
        <p:nvPicPr>
          <p:cNvPr id="5" name="內容版面配置區 4"/>
          <p:cNvPicPr>
            <a:picLocks noGrp="1" noChangeAspect="1"/>
          </p:cNvPicPr>
          <p:nvPr>
            <p:ph idx="1"/>
          </p:nvPr>
        </p:nvPicPr>
        <p:blipFill>
          <a:blip r:embed="rId3"/>
          <a:stretch>
            <a:fillRect/>
          </a:stretch>
        </p:blipFill>
        <p:spPr>
          <a:xfrm>
            <a:off x="503230" y="3737858"/>
            <a:ext cx="1007588" cy="985198"/>
          </a:xfrm>
          <a:prstGeom prst="rect">
            <a:avLst/>
          </a:prstGeom>
        </p:spPr>
      </p:pic>
      <p:pic>
        <p:nvPicPr>
          <p:cNvPr id="4" name="圖片 3"/>
          <p:cNvPicPr>
            <a:picLocks noChangeAspect="1"/>
          </p:cNvPicPr>
          <p:nvPr/>
        </p:nvPicPr>
        <p:blipFill>
          <a:blip r:embed="rId4"/>
          <a:stretch>
            <a:fillRect/>
          </a:stretch>
        </p:blipFill>
        <p:spPr>
          <a:xfrm>
            <a:off x="333072" y="1495152"/>
            <a:ext cx="7286897" cy="1714922"/>
          </a:xfrm>
          <a:prstGeom prst="rect">
            <a:avLst/>
          </a:prstGeom>
        </p:spPr>
      </p:pic>
      <p:pic>
        <p:nvPicPr>
          <p:cNvPr id="6" name="圖片 5"/>
          <p:cNvPicPr>
            <a:picLocks noChangeAspect="1"/>
          </p:cNvPicPr>
          <p:nvPr/>
        </p:nvPicPr>
        <p:blipFill>
          <a:blip r:embed="rId5"/>
          <a:stretch>
            <a:fillRect/>
          </a:stretch>
        </p:blipFill>
        <p:spPr>
          <a:xfrm>
            <a:off x="4703444" y="3750471"/>
            <a:ext cx="1007589" cy="1055569"/>
          </a:xfrm>
          <a:prstGeom prst="rect">
            <a:avLst/>
          </a:prstGeom>
        </p:spPr>
      </p:pic>
      <p:sp>
        <p:nvSpPr>
          <p:cNvPr id="7" name="文字方塊 6"/>
          <p:cNvSpPr txBox="1"/>
          <p:nvPr/>
        </p:nvSpPr>
        <p:spPr>
          <a:xfrm>
            <a:off x="1565242" y="4318386"/>
            <a:ext cx="3093037" cy="1384995"/>
          </a:xfrm>
          <a:prstGeom prst="rect">
            <a:avLst/>
          </a:prstGeom>
          <a:gradFill>
            <a:gsLst>
              <a:gs pos="0">
                <a:schemeClr val="bg1"/>
              </a:gs>
              <a:gs pos="50000">
                <a:schemeClr val="accent1">
                  <a:lumMod val="20000"/>
                  <a:lumOff val="80000"/>
                </a:schemeClr>
              </a:gs>
              <a:gs pos="100000">
                <a:schemeClr val="accent1">
                  <a:lumMod val="40000"/>
                  <a:lumOff val="60000"/>
                </a:schemeClr>
              </a:gs>
            </a:gsLst>
            <a:lin ang="2700000" scaled="1"/>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en-US" altLang="zh-TW" sz="2800" b="1" dirty="0" smtClean="0">
                <a:latin typeface="標楷體" panose="03000509000000000000" pitchFamily="65" charset="-120"/>
                <a:ea typeface="標楷體" panose="03000509000000000000" pitchFamily="65" charset="-120"/>
              </a:rPr>
              <a:t>Match Overview</a:t>
            </a:r>
          </a:p>
          <a:p>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預設值</a:t>
            </a:r>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a:t>
            </a:r>
            <a:endParaRPr lang="en-US" altLang="zh-TW" sz="2800" dirty="0" smtClean="0">
              <a:latin typeface="標楷體" panose="03000509000000000000" pitchFamily="65" charset="-120"/>
              <a:ea typeface="標楷體" panose="03000509000000000000" pitchFamily="65" charset="-120"/>
            </a:endParaRPr>
          </a:p>
          <a:p>
            <a:r>
              <a:rPr lang="zh-TW" altLang="en-US" sz="2800" dirty="0" smtClean="0">
                <a:latin typeface="標楷體" panose="03000509000000000000" pitchFamily="65" charset="-120"/>
                <a:ea typeface="標楷體" panose="03000509000000000000" pitchFamily="65" charset="-120"/>
              </a:rPr>
              <a:t>相似度最高的來源</a:t>
            </a:r>
            <a:r>
              <a:rPr lang="en-US" altLang="zh-TW" sz="2800" dirty="0" smtClean="0">
                <a:latin typeface="標楷體" panose="03000509000000000000" pitchFamily="65" charset="-120"/>
                <a:ea typeface="標楷體" panose="03000509000000000000" pitchFamily="65" charset="-120"/>
              </a:rPr>
              <a:t> </a:t>
            </a:r>
            <a:endParaRPr lang="zh-TW" altLang="en-US" sz="2800" dirty="0">
              <a:latin typeface="標楷體" panose="03000509000000000000" pitchFamily="65" charset="-120"/>
              <a:ea typeface="標楷體" panose="03000509000000000000" pitchFamily="65" charset="-120"/>
            </a:endParaRPr>
          </a:p>
        </p:txBody>
      </p:sp>
      <p:sp>
        <p:nvSpPr>
          <p:cNvPr id="8" name="文字方塊 7"/>
          <p:cNvSpPr txBox="1"/>
          <p:nvPr/>
        </p:nvSpPr>
        <p:spPr>
          <a:xfrm>
            <a:off x="5756198" y="4261509"/>
            <a:ext cx="2762668" cy="954107"/>
          </a:xfrm>
          <a:prstGeom prst="rect">
            <a:avLst/>
          </a:prstGeom>
          <a:gradFill>
            <a:gsLst>
              <a:gs pos="0">
                <a:schemeClr val="bg1"/>
              </a:gs>
              <a:gs pos="59000">
                <a:schemeClr val="accent1">
                  <a:lumMod val="20000"/>
                  <a:lumOff val="80000"/>
                </a:schemeClr>
              </a:gs>
              <a:gs pos="100000">
                <a:schemeClr val="accent1">
                  <a:lumMod val="40000"/>
                  <a:lumOff val="60000"/>
                </a:schemeClr>
              </a:gs>
            </a:gsLst>
            <a:lin ang="2700000" scaled="1"/>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en-US" altLang="zh-TW" sz="2800" b="1" dirty="0" smtClean="0">
                <a:latin typeface="標楷體" panose="03000509000000000000" pitchFamily="65" charset="-120"/>
                <a:ea typeface="標楷體" panose="03000509000000000000" pitchFamily="65" charset="-120"/>
              </a:rPr>
              <a:t>All Sources:</a:t>
            </a:r>
            <a:br>
              <a:rPr lang="en-US" altLang="zh-TW" sz="2800" b="1" dirty="0" smtClean="0">
                <a:latin typeface="標楷體" panose="03000509000000000000" pitchFamily="65" charset="-120"/>
                <a:ea typeface="標楷體" panose="03000509000000000000" pitchFamily="65" charset="-120"/>
              </a:rPr>
            </a:br>
            <a:r>
              <a:rPr lang="zh-TW" altLang="en-US" sz="2800" dirty="0" smtClean="0">
                <a:latin typeface="標楷體" panose="03000509000000000000" pitchFamily="65" charset="-120"/>
                <a:ea typeface="標楷體" panose="03000509000000000000" pitchFamily="65" charset="-120"/>
              </a:rPr>
              <a:t>所有相似來源</a:t>
            </a:r>
            <a:r>
              <a:rPr lang="en-US" altLang="zh-TW" sz="2800" dirty="0" smtClean="0">
                <a:latin typeface="標楷體" panose="03000509000000000000" pitchFamily="65" charset="-120"/>
                <a:ea typeface="標楷體" panose="03000509000000000000" pitchFamily="65" charset="-120"/>
              </a:rPr>
              <a:t> </a:t>
            </a:r>
            <a:endParaRPr lang="zh-TW" altLang="en-US" sz="2800" dirty="0">
              <a:latin typeface="標楷體" panose="03000509000000000000" pitchFamily="65" charset="-120"/>
              <a:ea typeface="標楷體" panose="03000509000000000000" pitchFamily="65" charset="-120"/>
            </a:endParaRPr>
          </a:p>
        </p:txBody>
      </p:sp>
      <p:pic>
        <p:nvPicPr>
          <p:cNvPr id="9" name="圖片 8"/>
          <p:cNvPicPr>
            <a:picLocks noChangeAspect="1"/>
          </p:cNvPicPr>
          <p:nvPr/>
        </p:nvPicPr>
        <p:blipFill>
          <a:blip r:embed="rId6"/>
          <a:stretch>
            <a:fillRect/>
          </a:stretch>
        </p:blipFill>
        <p:spPr>
          <a:xfrm>
            <a:off x="8162107" y="2471054"/>
            <a:ext cx="5792469" cy="4535016"/>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cxnSp>
        <p:nvCxnSpPr>
          <p:cNvPr id="13" name="直線單箭頭接點 12"/>
          <p:cNvCxnSpPr>
            <a:endCxn id="5" idx="3"/>
          </p:cNvCxnSpPr>
          <p:nvPr/>
        </p:nvCxnSpPr>
        <p:spPr>
          <a:xfrm flipH="1">
            <a:off x="1510818" y="3129109"/>
            <a:ext cx="4907911" cy="110134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直線單箭頭接點 13"/>
          <p:cNvCxnSpPr>
            <a:endCxn id="6" idx="3"/>
          </p:cNvCxnSpPr>
          <p:nvPr/>
        </p:nvCxnSpPr>
        <p:spPr>
          <a:xfrm flipH="1">
            <a:off x="5711033" y="3129109"/>
            <a:ext cx="1353155" cy="11491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562276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59788" y="365125"/>
            <a:ext cx="9594011" cy="662781"/>
          </a:xfrm>
        </p:spPr>
        <p:txBody>
          <a:bodyPr>
            <a:normAutofit fontScale="90000"/>
          </a:bodyPr>
          <a:lstStyle/>
          <a:p>
            <a:r>
              <a:rPr lang="zh-TW" altLang="en-US" b="1" dirty="0" smtClean="0">
                <a:latin typeface="Arial Unicode MS" panose="020B0604020202020204" pitchFamily="34" charset="-120"/>
                <a:ea typeface="Arial Unicode MS" panose="020B0604020202020204" pitchFamily="34" charset="-120"/>
                <a:cs typeface="Arial Unicode MS" panose="020B0604020202020204" pitchFamily="34" charset="-120"/>
              </a:rPr>
              <a:t>還</a:t>
            </a:r>
            <a:r>
              <a:rPr lang="zh-TW" altLang="en-US" b="1" dirty="0">
                <a:latin typeface="Arial Unicode MS" panose="020B0604020202020204" pitchFamily="34" charset="-120"/>
                <a:ea typeface="Arial Unicode MS" panose="020B0604020202020204" pitchFamily="34" charset="-120"/>
                <a:cs typeface="Arial Unicode MS" panose="020B0604020202020204" pitchFamily="34" charset="-120"/>
              </a:rPr>
              <a:t>原</a:t>
            </a:r>
            <a:r>
              <a:rPr lang="zh-TW" altLang="en-US" b="1" dirty="0" smtClean="0">
                <a:latin typeface="Arial Unicode MS" panose="020B0604020202020204" pitchFamily="34" charset="-120"/>
                <a:ea typeface="Arial Unicode MS" panose="020B0604020202020204" pitchFamily="34" charset="-120"/>
                <a:cs typeface="Arial Unicode MS" panose="020B0604020202020204" pitchFamily="34" charset="-120"/>
              </a:rPr>
              <a:t>曾排除的來源</a:t>
            </a:r>
            <a:endParaRPr lang="zh-TW" altLang="en-US" b="1" dirty="0">
              <a:latin typeface="Arial Unicode MS" panose="020B0604020202020204" pitchFamily="34" charset="-120"/>
              <a:ea typeface="Arial Unicode MS" panose="020B0604020202020204" pitchFamily="34" charset="-120"/>
              <a:cs typeface="Arial Unicode MS" panose="020B0604020202020204" pitchFamily="34" charset="-120"/>
            </a:endParaRPr>
          </a:p>
        </p:txBody>
      </p:sp>
      <p:pic>
        <p:nvPicPr>
          <p:cNvPr id="7" name="內容版面配置區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40264" y="2146851"/>
            <a:ext cx="8820717" cy="766165"/>
          </a:xfrm>
        </p:spPr>
      </p:pic>
      <p:pic>
        <p:nvPicPr>
          <p:cNvPr id="4" name="圖片 3"/>
          <p:cNvPicPr>
            <a:picLocks noChangeAspect="1"/>
          </p:cNvPicPr>
          <p:nvPr/>
        </p:nvPicPr>
        <p:blipFill>
          <a:blip r:embed="rId3"/>
          <a:stretch>
            <a:fillRect/>
          </a:stretch>
        </p:blipFill>
        <p:spPr>
          <a:xfrm>
            <a:off x="242145" y="1027906"/>
            <a:ext cx="11681583" cy="5819775"/>
          </a:xfrm>
          <a:prstGeom prst="rect">
            <a:avLst/>
          </a:prstGeom>
        </p:spPr>
      </p:pic>
      <p:sp>
        <p:nvSpPr>
          <p:cNvPr id="3" name="圓角矩形 2"/>
          <p:cNvSpPr/>
          <p:nvPr/>
        </p:nvSpPr>
        <p:spPr>
          <a:xfrm>
            <a:off x="8759687" y="6003235"/>
            <a:ext cx="3164041" cy="55659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10213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09823" y="233385"/>
            <a:ext cx="10085240" cy="6759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標題 1"/>
          <p:cNvSpPr>
            <a:spLocks noGrp="1"/>
          </p:cNvSpPr>
          <p:nvPr>
            <p:ph type="ctrTitle"/>
          </p:nvPr>
        </p:nvSpPr>
        <p:spPr>
          <a:xfrm>
            <a:off x="1065213" y="3432175"/>
            <a:ext cx="10229850" cy="1470025"/>
          </a:xfrm>
        </p:spPr>
        <p:txBody>
          <a:bodyPr>
            <a:noAutofit/>
          </a:bodyPr>
          <a:lstStyle/>
          <a:p>
            <a:pPr eaLnBrk="1" hangingPunct="1">
              <a:defRPr/>
            </a:pPr>
            <a:r>
              <a:rPr lang="en-US" altLang="zh-TW" sz="11500" b="1" dirty="0" smtClean="0">
                <a:solidFill>
                  <a:srgbClr val="FFFF00"/>
                </a:solidFill>
                <a:effectLst>
                  <a:outerShdw blurRad="38100" dist="38100" dir="2700000" algn="tl">
                    <a:srgbClr val="000000">
                      <a:alpha val="43137"/>
                    </a:srgbClr>
                  </a:outerShdw>
                </a:effectLst>
                <a:latin typeface="+mn-lt"/>
                <a:ea typeface="Ebrima" panose="02000000000000000000" pitchFamily="2" charset="0"/>
                <a:cs typeface="Ebrima" panose="02000000000000000000" pitchFamily="2" charset="0"/>
              </a:rPr>
              <a:t>Q &amp;A</a:t>
            </a:r>
            <a:br>
              <a:rPr lang="en-US" altLang="zh-TW" sz="11500" b="1" dirty="0" smtClean="0">
                <a:solidFill>
                  <a:srgbClr val="FFFF00"/>
                </a:solidFill>
                <a:effectLst>
                  <a:outerShdw blurRad="38100" dist="38100" dir="2700000" algn="tl">
                    <a:srgbClr val="000000">
                      <a:alpha val="43137"/>
                    </a:srgbClr>
                  </a:outerShdw>
                </a:effectLst>
                <a:latin typeface="+mn-lt"/>
                <a:ea typeface="Ebrima" panose="02000000000000000000" pitchFamily="2" charset="0"/>
                <a:cs typeface="Ebrima" panose="02000000000000000000" pitchFamily="2" charset="0"/>
              </a:rPr>
            </a:br>
            <a:endParaRPr lang="zh-TW" altLang="en-US" sz="11500" b="1" dirty="0">
              <a:solidFill>
                <a:srgbClr val="FFFF00"/>
              </a:solidFill>
              <a:effectLst>
                <a:outerShdw blurRad="38100" dist="38100" dir="2700000" algn="tl">
                  <a:srgbClr val="000000">
                    <a:alpha val="43137"/>
                  </a:srgbClr>
                </a:outerShdw>
              </a:effectLst>
              <a:latin typeface="+mn-lt"/>
              <a:cs typeface="Ebrima" panose="02000000000000000000" pitchFamily="2" charset="0"/>
            </a:endParaRPr>
          </a:p>
        </p:txBody>
      </p:sp>
      <p:sp>
        <p:nvSpPr>
          <p:cNvPr id="3" name="副標題 2"/>
          <p:cNvSpPr>
            <a:spLocks noGrp="1"/>
          </p:cNvSpPr>
          <p:nvPr>
            <p:ph type="subTitle" idx="1"/>
          </p:nvPr>
        </p:nvSpPr>
        <p:spPr>
          <a:xfrm>
            <a:off x="3043004" y="4902200"/>
            <a:ext cx="6955436" cy="1591911"/>
          </a:xfrm>
        </p:spPr>
        <p:txBody>
          <a:bodyPr>
            <a:normAutofit fontScale="47500" lnSpcReduction="20000"/>
          </a:bodyPr>
          <a:lstStyle/>
          <a:p>
            <a:pPr eaLnBrk="1" hangingPunct="1">
              <a:defRPr/>
            </a:pPr>
            <a:r>
              <a:rPr lang="en-US" altLang="zh-TW" sz="7200" b="1" dirty="0" smtClean="0">
                <a:solidFill>
                  <a:schemeClr val="bg1"/>
                </a:solidFill>
                <a:effectLst>
                  <a:outerShdw blurRad="38100" dist="38100" dir="2700000" algn="tl">
                    <a:srgbClr val="000000">
                      <a:alpha val="43137"/>
                    </a:srgbClr>
                  </a:outerShdw>
                </a:effectLst>
                <a:ea typeface="Ebrima" panose="02000000000000000000" pitchFamily="2" charset="0"/>
                <a:cs typeface="Ebrima" panose="02000000000000000000" pitchFamily="2" charset="0"/>
              </a:rPr>
              <a:t>Kaiteng.lan@igrouptaiwan.com</a:t>
            </a:r>
          </a:p>
          <a:p>
            <a:pPr eaLnBrk="1" hangingPunct="1">
              <a:defRPr/>
            </a:pPr>
            <a:endParaRPr lang="en-US" altLang="zh-TW" sz="7200" b="1" dirty="0" smtClean="0">
              <a:solidFill>
                <a:schemeClr val="bg1"/>
              </a:solidFill>
              <a:effectLst>
                <a:outerShdw blurRad="38100" dist="38100" dir="2700000" algn="tl">
                  <a:srgbClr val="000000">
                    <a:alpha val="43137"/>
                  </a:srgbClr>
                </a:outerShdw>
              </a:effectLst>
              <a:ea typeface="Ebrima" panose="02000000000000000000" pitchFamily="2" charset="0"/>
              <a:cs typeface="Ebrima" panose="02000000000000000000" pitchFamily="2" charset="0"/>
            </a:endParaRPr>
          </a:p>
          <a:p>
            <a:pPr eaLnBrk="1" hangingPunct="1">
              <a:defRPr/>
            </a:pPr>
            <a:r>
              <a:rPr lang="en-US" altLang="zh-TW" sz="7200" b="1" dirty="0" smtClean="0">
                <a:solidFill>
                  <a:schemeClr val="bg1"/>
                </a:solidFill>
                <a:effectLst>
                  <a:outerShdw blurRad="38100" dist="38100" dir="2700000" algn="tl">
                    <a:srgbClr val="000000">
                      <a:alpha val="43137"/>
                    </a:srgbClr>
                  </a:outerShdw>
                </a:effectLst>
                <a:ea typeface="Ebrima" panose="02000000000000000000" pitchFamily="2" charset="0"/>
                <a:cs typeface="Ebrima" panose="02000000000000000000" pitchFamily="2" charset="0"/>
              </a:rPr>
              <a:t>Thank you</a:t>
            </a:r>
            <a:endParaRPr lang="zh-TW" altLang="en-US" sz="7200" b="1" dirty="0">
              <a:solidFill>
                <a:schemeClr val="bg1"/>
              </a:solidFill>
              <a:effectLst>
                <a:outerShdw blurRad="38100" dist="38100" dir="2700000" algn="tl">
                  <a:srgbClr val="000000">
                    <a:alpha val="43137"/>
                  </a:srgbClr>
                </a:outerShdw>
              </a:effectLst>
              <a:cs typeface="Ebrima" panose="02000000000000000000" pitchFamily="2" charset="0"/>
            </a:endParaRPr>
          </a:p>
        </p:txBody>
      </p:sp>
    </p:spTree>
    <p:extLst>
      <p:ext uri="{BB962C8B-B14F-4D97-AF65-F5344CB8AC3E}">
        <p14:creationId xmlns:p14="http://schemas.microsoft.com/office/powerpoint/2010/main" val="8436804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b="1" dirty="0" smtClean="0">
                <a:latin typeface="標楷體" panose="03000509000000000000" pitchFamily="65" charset="-120"/>
                <a:ea typeface="標楷體" panose="03000509000000000000" pitchFamily="65" charset="-120"/>
                <a:cs typeface="Arial Unicode MS" panose="020B0604020202020204" pitchFamily="34" charset="-120"/>
              </a:rPr>
              <a:t>Top 10 </a:t>
            </a:r>
            <a:r>
              <a:rPr lang="zh-TW" altLang="en-US" b="1" dirty="0">
                <a:latin typeface="標楷體" panose="03000509000000000000" pitchFamily="65" charset="-120"/>
                <a:ea typeface="標楷體" panose="03000509000000000000" pitchFamily="65" charset="-120"/>
                <a:cs typeface="Arial Unicode MS" panose="020B0604020202020204" pitchFamily="34" charset="-120"/>
              </a:rPr>
              <a:t>常見抄襲行為</a:t>
            </a:r>
            <a:r>
              <a:rPr lang="en-US" altLang="zh-TW" b="1" dirty="0" smtClean="0">
                <a:latin typeface="標楷體" panose="03000509000000000000" pitchFamily="65" charset="-120"/>
                <a:ea typeface="標楷體" panose="03000509000000000000" pitchFamily="65" charset="-120"/>
                <a:cs typeface="Arial Unicode MS" panose="020B0604020202020204" pitchFamily="34" charset="-120"/>
              </a:rPr>
              <a:t>(3)</a:t>
            </a:r>
            <a:endParaRPr lang="zh-TW" altLang="en-US" dirty="0">
              <a:latin typeface="標楷體" panose="03000509000000000000" pitchFamily="65" charset="-120"/>
              <a:ea typeface="標楷體" panose="03000509000000000000" pitchFamily="65" charset="-120"/>
              <a:cs typeface="Arial Unicode MS" panose="020B0604020202020204" pitchFamily="34" charset="-120"/>
            </a:endParaRPr>
          </a:p>
        </p:txBody>
      </p:sp>
      <p:sp>
        <p:nvSpPr>
          <p:cNvPr id="5" name="投影片編號版面配置區 4"/>
          <p:cNvSpPr>
            <a:spLocks noGrp="1"/>
          </p:cNvSpPr>
          <p:nvPr>
            <p:ph type="sldNum" sz="quarter" idx="12"/>
          </p:nvPr>
        </p:nvSpPr>
        <p:spPr bwMode="auto">
          <a:xfrm>
            <a:off x="86106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nSpc>
                <a:spcPct val="100000"/>
              </a:lnSpc>
              <a:spcBef>
                <a:spcPct val="0"/>
              </a:spcBef>
              <a:buFontTx/>
              <a:buNone/>
            </a:pPr>
            <a:fld id="{B09F797C-F6B4-4253-AA66-D956FBDE0EFD}" type="slidenum">
              <a:rPr lang="zh-TW" altLang="en-US" sz="1400">
                <a:solidFill>
                  <a:srgbClr val="898989"/>
                </a:solidFill>
              </a:rPr>
              <a:pPr>
                <a:lnSpc>
                  <a:spcPct val="100000"/>
                </a:lnSpc>
                <a:spcBef>
                  <a:spcPct val="0"/>
                </a:spcBef>
                <a:buFontTx/>
                <a:buNone/>
              </a:pPr>
              <a:t>4</a:t>
            </a:fld>
            <a:endParaRPr lang="en-US" altLang="zh-TW" sz="1400">
              <a:solidFill>
                <a:srgbClr val="898989"/>
              </a:solidFill>
            </a:endParaRPr>
          </a:p>
        </p:txBody>
      </p:sp>
      <p:pic>
        <p:nvPicPr>
          <p:cNvPr id="6" name="Picture 1" descr="infographic_spectrum_aggregrato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1" y="1774826"/>
            <a:ext cx="1266825"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4752975" y="1576388"/>
            <a:ext cx="5105400" cy="181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nSpc>
                <a:spcPct val="100000"/>
              </a:lnSpc>
              <a:spcBef>
                <a:spcPct val="0"/>
              </a:spcBef>
              <a:buFontTx/>
              <a:buNone/>
            </a:pPr>
            <a:r>
              <a:rPr lang="en-US" altLang="zh-TW" sz="2800" b="1" dirty="0">
                <a:solidFill>
                  <a:srgbClr val="000000"/>
                </a:solidFill>
                <a:latin typeface="Arial" panose="020B0604020202020204" pitchFamily="34" charset="0"/>
              </a:rPr>
              <a:t>#9. Aggregator</a:t>
            </a:r>
          </a:p>
          <a:p>
            <a:pPr>
              <a:lnSpc>
                <a:spcPct val="100000"/>
              </a:lnSpc>
              <a:spcBef>
                <a:spcPct val="0"/>
              </a:spcBef>
              <a:buFontTx/>
              <a:buNone/>
            </a:pPr>
            <a:r>
              <a:rPr lang="zh-TW" altLang="en-US" sz="2800" b="1" dirty="0">
                <a:solidFill>
                  <a:srgbClr val="000000"/>
                </a:solidFill>
                <a:latin typeface="Arial" panose="020B0604020202020204" pitchFamily="34" charset="0"/>
              </a:rPr>
              <a:t>匯集並註明引用處</a:t>
            </a:r>
            <a:r>
              <a:rPr lang="en-US" altLang="zh-TW" sz="2800" b="1" dirty="0">
                <a:solidFill>
                  <a:srgbClr val="000000"/>
                </a:solidFill>
                <a:latin typeface="Arial" panose="020B0604020202020204" pitchFamily="34" charset="0"/>
              </a:rPr>
              <a:t>,</a:t>
            </a:r>
            <a:r>
              <a:rPr lang="zh-TW" altLang="en-US" sz="2800" b="1" dirty="0">
                <a:solidFill>
                  <a:srgbClr val="000000"/>
                </a:solidFill>
                <a:latin typeface="Arial" panose="020B0604020202020204" pitchFamily="34" charset="0"/>
              </a:rPr>
              <a:t>但幾乎無自己意見內容</a:t>
            </a:r>
            <a:endParaRPr lang="en-US" altLang="zh-TW" sz="2800" b="1" dirty="0">
              <a:solidFill>
                <a:srgbClr val="000000"/>
              </a:solidFill>
              <a:latin typeface="Arial" panose="020B0604020202020204" pitchFamily="34" charset="0"/>
            </a:endParaRPr>
          </a:p>
          <a:p>
            <a:pPr>
              <a:lnSpc>
                <a:spcPct val="100000"/>
              </a:lnSpc>
              <a:spcBef>
                <a:spcPct val="0"/>
              </a:spcBef>
              <a:buFontTx/>
              <a:buNone/>
            </a:pPr>
            <a:r>
              <a:rPr lang="en-US" altLang="zh-TW" sz="1400" dirty="0">
                <a:solidFill>
                  <a:srgbClr val="000000"/>
                </a:solidFill>
                <a:latin typeface="Arial" panose="020B0604020202020204" pitchFamily="34" charset="0"/>
              </a:rPr>
              <a:t>Includes proper citation to sources but the paper contains almost no original work</a:t>
            </a:r>
            <a:endParaRPr lang="en-US" altLang="zh-TW" sz="4800" dirty="0">
              <a:solidFill>
                <a:srgbClr val="000000"/>
              </a:solidFill>
              <a:latin typeface="Arial" panose="020B0604020202020204" pitchFamily="34" charset="0"/>
            </a:endParaRPr>
          </a:p>
        </p:txBody>
      </p:sp>
      <p:pic>
        <p:nvPicPr>
          <p:cNvPr id="8" name="Picture 3" descr="infographic_spectrum_retwee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0564" y="3886201"/>
            <a:ext cx="1266825"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4"/>
          <p:cNvSpPr>
            <a:spLocks noChangeArrowheads="1"/>
          </p:cNvSpPr>
          <p:nvPr/>
        </p:nvSpPr>
        <p:spPr bwMode="auto">
          <a:xfrm>
            <a:off x="4756150" y="3733800"/>
            <a:ext cx="4343400" cy="181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nSpc>
                <a:spcPct val="100000"/>
              </a:lnSpc>
              <a:spcBef>
                <a:spcPct val="0"/>
              </a:spcBef>
              <a:buFontTx/>
              <a:buNone/>
            </a:pPr>
            <a:r>
              <a:rPr lang="en-US" altLang="zh-TW" sz="2800" b="1">
                <a:solidFill>
                  <a:srgbClr val="000000"/>
                </a:solidFill>
                <a:latin typeface="Arial" panose="020B0604020202020204" pitchFamily="34" charset="0"/>
              </a:rPr>
              <a:t>#10. Re-tweet</a:t>
            </a:r>
          </a:p>
          <a:p>
            <a:pPr>
              <a:lnSpc>
                <a:spcPct val="100000"/>
              </a:lnSpc>
              <a:spcBef>
                <a:spcPct val="0"/>
              </a:spcBef>
              <a:buFontTx/>
              <a:buNone/>
            </a:pPr>
            <a:r>
              <a:rPr lang="zh-TW" altLang="en-US" sz="2800" b="1">
                <a:solidFill>
                  <a:srgbClr val="000000"/>
                </a:solidFill>
                <a:latin typeface="Arial" panose="020B0604020202020204" pitchFamily="34" charset="0"/>
              </a:rPr>
              <a:t>適當引用</a:t>
            </a:r>
            <a:r>
              <a:rPr lang="en-US" altLang="zh-TW" sz="2800" b="1">
                <a:solidFill>
                  <a:srgbClr val="000000"/>
                </a:solidFill>
                <a:latin typeface="Arial" panose="020B0604020202020204" pitchFamily="34" charset="0"/>
              </a:rPr>
              <a:t>.</a:t>
            </a:r>
            <a:r>
              <a:rPr lang="zh-TW" altLang="en-US" sz="2800" b="1">
                <a:solidFill>
                  <a:srgbClr val="000000"/>
                </a:solidFill>
                <a:latin typeface="Arial" panose="020B0604020202020204" pitchFamily="34" charset="0"/>
              </a:rPr>
              <a:t>但字詞或是內容結構幾乎相似</a:t>
            </a:r>
            <a:endParaRPr lang="en-US" altLang="zh-TW" sz="2800" b="1">
              <a:solidFill>
                <a:srgbClr val="000000"/>
              </a:solidFill>
              <a:latin typeface="Arial" panose="020B0604020202020204" pitchFamily="34" charset="0"/>
            </a:endParaRPr>
          </a:p>
          <a:p>
            <a:pPr>
              <a:lnSpc>
                <a:spcPct val="100000"/>
              </a:lnSpc>
              <a:spcBef>
                <a:spcPct val="0"/>
              </a:spcBef>
              <a:buFontTx/>
              <a:buNone/>
            </a:pPr>
            <a:r>
              <a:rPr lang="en-US" altLang="zh-TW" sz="1400">
                <a:solidFill>
                  <a:srgbClr val="000000"/>
                </a:solidFill>
                <a:latin typeface="Arial" panose="020B0604020202020204" pitchFamily="34" charset="0"/>
              </a:rPr>
              <a:t>Includes proper citation, but relies too closely on the text’s original wording and/or structure</a:t>
            </a:r>
            <a:endParaRPr lang="en-US" altLang="zh-TW" sz="4800">
              <a:solidFill>
                <a:srgbClr val="000000"/>
              </a:solidFill>
              <a:latin typeface="Arial" panose="020B0604020202020204" pitchFamily="34" charset="0"/>
            </a:endParaRPr>
          </a:p>
        </p:txBody>
      </p:sp>
    </p:spTree>
    <p:extLst>
      <p:ext uri="{BB962C8B-B14F-4D97-AF65-F5344CB8AC3E}">
        <p14:creationId xmlns:p14="http://schemas.microsoft.com/office/powerpoint/2010/main" val="4097872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Picture 1" descr="Screen Shot 2014-05-05 at 7.50.13.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80565" y="645459"/>
            <a:ext cx="6849035" cy="5880847"/>
          </a:xfrm>
          <a:prstGeom prst="rect">
            <a:avLst/>
          </a:prstGeom>
        </p:spPr>
      </p:pic>
      <p:sp>
        <p:nvSpPr>
          <p:cNvPr id="4" name="文字方塊 3"/>
          <p:cNvSpPr txBox="1"/>
          <p:nvPr/>
        </p:nvSpPr>
        <p:spPr>
          <a:xfrm>
            <a:off x="8561295" y="2043953"/>
            <a:ext cx="3299010" cy="2308324"/>
          </a:xfrm>
          <a:prstGeom prst="rect">
            <a:avLst/>
          </a:prstGeom>
          <a:noFill/>
        </p:spPr>
        <p:txBody>
          <a:bodyPr wrap="square" rtlCol="0">
            <a:spAutoFit/>
          </a:bodyPr>
          <a:lstStyle/>
          <a:p>
            <a:r>
              <a:rPr lang="en-US" altLang="zh-TW" b="1" dirty="0" smtClean="0">
                <a:latin typeface="Arial Unicode MS" panose="020B0604020202020204" pitchFamily="34" charset="-120"/>
                <a:ea typeface="Arial Unicode MS" panose="020B0604020202020204" pitchFamily="34" charset="-120"/>
                <a:cs typeface="Arial Unicode MS" panose="020B0604020202020204" pitchFamily="34" charset="-120"/>
              </a:rPr>
              <a:t>2014</a:t>
            </a:r>
            <a:r>
              <a:rPr lang="zh-TW" altLang="en-US" b="1" dirty="0" smtClean="0">
                <a:latin typeface="Arial Unicode MS" panose="020B0604020202020204" pitchFamily="34" charset="-120"/>
                <a:ea typeface="Arial Unicode MS" panose="020B0604020202020204" pitchFamily="34" charset="-120"/>
                <a:cs typeface="Arial Unicode MS" panose="020B0604020202020204" pitchFamily="34" charset="-120"/>
              </a:rPr>
              <a:t> </a:t>
            </a:r>
            <a:r>
              <a:rPr lang="zh-TW" altLang="en-US" dirty="0" smtClean="0">
                <a:latin typeface="Arial Unicode MS" panose="020B0604020202020204" pitchFamily="34" charset="-120"/>
                <a:ea typeface="Arial Unicode MS" panose="020B0604020202020204" pitchFamily="34" charset="-120"/>
                <a:cs typeface="Arial Unicode MS" panose="020B0604020202020204" pitchFamily="34" charset="-120"/>
              </a:rPr>
              <a:t>日本報導</a:t>
            </a:r>
            <a:r>
              <a:rPr lang="en-US"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
            </a:r>
            <a:br>
              <a:rPr lang="en-US"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br>
            <a:r>
              <a:rPr lang="zh-TW" altLang="en-US" b="1" dirty="0" smtClean="0">
                <a:latin typeface="Arial Unicode MS" panose="020B0604020202020204" pitchFamily="34" charset="-120"/>
                <a:ea typeface="Arial Unicode MS" panose="020B0604020202020204" pitchFamily="34" charset="-120"/>
                <a:cs typeface="Arial Unicode MS" panose="020B0604020202020204" pitchFamily="34" charset="-120"/>
              </a:rPr>
              <a:t>小</a:t>
            </a:r>
            <a:r>
              <a:rPr lang="zh-TW" altLang="en-US" b="1" dirty="0">
                <a:latin typeface="Arial Unicode MS" panose="020B0604020202020204" pitchFamily="34" charset="-120"/>
                <a:ea typeface="Arial Unicode MS" panose="020B0604020202020204" pitchFamily="34" charset="-120"/>
                <a:cs typeface="Arial Unicode MS" panose="020B0604020202020204" pitchFamily="34" charset="-120"/>
              </a:rPr>
              <a:t>保</a:t>
            </a:r>
            <a:r>
              <a:rPr lang="zh-TW" altLang="en-US" b="1" dirty="0" smtClean="0">
                <a:latin typeface="Arial Unicode MS" panose="020B0604020202020204" pitchFamily="34" charset="-120"/>
                <a:ea typeface="Arial Unicode MS" panose="020B0604020202020204" pitchFamily="34" charset="-120"/>
                <a:cs typeface="Arial Unicode MS" panose="020B0604020202020204" pitchFamily="34" charset="-120"/>
              </a:rPr>
              <a:t>方晴子</a:t>
            </a:r>
            <a:r>
              <a:rPr lang="en-US" altLang="zh-TW" dirty="0">
                <a:latin typeface="Arial Unicode MS" panose="020B0604020202020204" pitchFamily="34" charset="-120"/>
                <a:ea typeface="Arial Unicode MS" panose="020B0604020202020204" pitchFamily="34" charset="-120"/>
                <a:cs typeface="Arial Unicode MS" panose="020B0604020202020204" pitchFamily="34" charset="-120"/>
              </a:rPr>
              <a:t>Nature</a:t>
            </a:r>
            <a:r>
              <a:rPr lang="zh-TW" altLang="en-US" dirty="0">
                <a:latin typeface="Arial Unicode MS" panose="020B0604020202020204" pitchFamily="34" charset="-120"/>
                <a:ea typeface="Arial Unicode MS" panose="020B0604020202020204" pitchFamily="34" charset="-120"/>
                <a:cs typeface="Arial Unicode MS" panose="020B0604020202020204" pitchFamily="34" charset="-120"/>
              </a:rPr>
              <a:t>發表兩篇</a:t>
            </a:r>
            <a:r>
              <a:rPr lang="en-US" altLang="zh-TW" dirty="0">
                <a:latin typeface="Arial Unicode MS" panose="020B0604020202020204" pitchFamily="34" charset="-120"/>
                <a:ea typeface="Arial Unicode MS" panose="020B0604020202020204" pitchFamily="34" charset="-120"/>
                <a:cs typeface="Arial Unicode MS" panose="020B0604020202020204" pitchFamily="34" charset="-120"/>
              </a:rPr>
              <a:t>STAP</a:t>
            </a:r>
            <a:r>
              <a:rPr lang="zh-TW" altLang="en-US" dirty="0">
                <a:latin typeface="Arial Unicode MS" panose="020B0604020202020204" pitchFamily="34" charset="-120"/>
                <a:ea typeface="Arial Unicode MS" panose="020B0604020202020204" pitchFamily="34" charset="-120"/>
                <a:cs typeface="Arial Unicode MS" panose="020B0604020202020204" pitchFamily="34" charset="-120"/>
              </a:rPr>
              <a:t>多能性細胞</a:t>
            </a:r>
            <a:r>
              <a:rPr lang="zh-TW" altLang="en-US" dirty="0" smtClean="0">
                <a:latin typeface="Arial Unicode MS" panose="020B0604020202020204" pitchFamily="34" charset="-120"/>
                <a:ea typeface="Arial Unicode MS" panose="020B0604020202020204" pitchFamily="34" charset="-120"/>
                <a:cs typeface="Arial Unicode MS" panose="020B0604020202020204" pitchFamily="34" charset="-120"/>
              </a:rPr>
              <a:t>研究論文</a:t>
            </a:r>
            <a:r>
              <a:rPr lang="en-US"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en-US" dirty="0" smtClean="0">
                <a:latin typeface="Arial Unicode MS" panose="020B0604020202020204" pitchFamily="34" charset="-120"/>
                <a:ea typeface="Arial Unicode MS" panose="020B0604020202020204" pitchFamily="34" charset="-120"/>
                <a:cs typeface="Arial Unicode MS" panose="020B0604020202020204" pitchFamily="34" charset="-120"/>
              </a:rPr>
              <a:t>經日</a:t>
            </a:r>
            <a:r>
              <a:rPr lang="zh-TW" altLang="en-US" dirty="0">
                <a:latin typeface="Arial Unicode MS" panose="020B0604020202020204" pitchFamily="34" charset="-120"/>
                <a:ea typeface="Arial Unicode MS" panose="020B0604020202020204" pitchFamily="34" charset="-120"/>
                <a:cs typeface="Arial Unicode MS" panose="020B0604020202020204" pitchFamily="34" charset="-120"/>
              </a:rPr>
              <a:t>理化學研究所（</a:t>
            </a:r>
            <a:r>
              <a:rPr lang="en-US" altLang="zh-TW" dirty="0">
                <a:latin typeface="Arial Unicode MS" panose="020B0604020202020204" pitchFamily="34" charset="-120"/>
                <a:ea typeface="Arial Unicode MS" panose="020B0604020202020204" pitchFamily="34" charset="-120"/>
                <a:cs typeface="Arial Unicode MS" panose="020B0604020202020204" pitchFamily="34" charset="-120"/>
              </a:rPr>
              <a:t>RIKEN</a:t>
            </a:r>
            <a:r>
              <a:rPr lang="zh-TW" altLang="en-US" dirty="0">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en-US" dirty="0" smtClean="0">
                <a:latin typeface="Arial Unicode MS" panose="020B0604020202020204" pitchFamily="34" charset="-120"/>
                <a:ea typeface="Arial Unicode MS" panose="020B0604020202020204" pitchFamily="34" charset="-120"/>
                <a:cs typeface="Arial Unicode MS" panose="020B0604020202020204" pitchFamily="34" charset="-120"/>
              </a:rPr>
              <a:t>調查</a:t>
            </a:r>
            <a:r>
              <a:rPr lang="zh-TW" altLang="en-US" dirty="0">
                <a:latin typeface="Arial Unicode MS" panose="020B0604020202020204" pitchFamily="34" charset="-120"/>
                <a:ea typeface="Arial Unicode MS" panose="020B0604020202020204" pitchFamily="34" charset="-120"/>
                <a:cs typeface="Arial Unicode MS" panose="020B0604020202020204" pitchFamily="34" charset="-120"/>
              </a:rPr>
              <a:t>後，證實兩篇論文內容涉有複製、偽造圖片及抄襲，</a:t>
            </a:r>
            <a:r>
              <a:rPr lang="zh-TW" altLang="en-US" dirty="0" smtClean="0">
                <a:latin typeface="Arial Unicode MS" panose="020B0604020202020204" pitchFamily="34" charset="-120"/>
                <a:ea typeface="Arial Unicode MS" panose="020B0604020202020204" pitchFamily="34" charset="-120"/>
                <a:cs typeface="Arial Unicode MS" panose="020B0604020202020204" pitchFamily="34" charset="-120"/>
              </a:rPr>
              <a:t>但部分</a:t>
            </a:r>
            <a:r>
              <a:rPr lang="zh-TW" altLang="en-US" dirty="0">
                <a:latin typeface="Arial Unicode MS" panose="020B0604020202020204" pitchFamily="34" charset="-120"/>
                <a:ea typeface="Arial Unicode MS" panose="020B0604020202020204" pitchFamily="34" charset="-120"/>
                <a:cs typeface="Arial Unicode MS" panose="020B0604020202020204" pitchFamily="34" charset="-120"/>
              </a:rPr>
              <a:t>指控被認為僅是</a:t>
            </a:r>
            <a:r>
              <a:rPr lang="zh-TW" altLang="en-US" dirty="0" smtClean="0">
                <a:latin typeface="Arial Unicode MS" panose="020B0604020202020204" pitchFamily="34" charset="-120"/>
                <a:ea typeface="Arial Unicode MS" panose="020B0604020202020204" pitchFamily="34" charset="-120"/>
                <a:cs typeface="Arial Unicode MS" panose="020B0604020202020204" pitchFamily="34" charset="-120"/>
              </a:rPr>
              <a:t>無心</a:t>
            </a:r>
            <a:r>
              <a:rPr lang="zh-TW" altLang="en-US" dirty="0">
                <a:latin typeface="Arial Unicode MS" panose="020B0604020202020204" pitchFamily="34" charset="-120"/>
                <a:ea typeface="Arial Unicode MS" panose="020B0604020202020204" pitchFamily="34" charset="-120"/>
                <a:cs typeface="Arial Unicode MS" panose="020B0604020202020204" pitchFamily="34" charset="-120"/>
              </a:rPr>
              <a:t>之過</a:t>
            </a:r>
            <a:r>
              <a:rPr lang="zh-TW" altLang="en-US" dirty="0" smtClean="0">
                <a:latin typeface="Arial Unicode MS" panose="020B0604020202020204" pitchFamily="34" charset="-120"/>
                <a:ea typeface="Arial Unicode MS" panose="020B0604020202020204" pitchFamily="34" charset="-120"/>
                <a:cs typeface="Arial Unicode MS" panose="020B0604020202020204" pitchFamily="34" charset="-120"/>
              </a:rPr>
              <a:t>。</a:t>
            </a:r>
            <a:endParaRPr lang="en-US" altLang="zh-TW" dirty="0" smtClean="0">
              <a:latin typeface="Arial Unicode MS" panose="020B0604020202020204" pitchFamily="34" charset="-120"/>
              <a:ea typeface="Arial Unicode MS" panose="020B0604020202020204" pitchFamily="34" charset="-120"/>
              <a:cs typeface="Arial Unicode MS" panose="020B0604020202020204" pitchFamily="34" charset="-120"/>
            </a:endParaRPr>
          </a:p>
          <a:p>
            <a:endParaRPr lang="zh-TW" altLang="en-US" dirty="0"/>
          </a:p>
        </p:txBody>
      </p:sp>
    </p:spTree>
    <p:extLst>
      <p:ext uri="{BB962C8B-B14F-4D97-AF65-F5344CB8AC3E}">
        <p14:creationId xmlns:p14="http://schemas.microsoft.com/office/powerpoint/2010/main" val="5812533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sp>
        <p:nvSpPr>
          <p:cNvPr id="3" name="內容版面配置區 2"/>
          <p:cNvSpPr>
            <a:spLocks noGrp="1"/>
          </p:cNvSpPr>
          <p:nvPr>
            <p:ph idx="1"/>
          </p:nvPr>
        </p:nvSpPr>
        <p:spPr/>
        <p:txBody>
          <a:bodyPr/>
          <a:lstStyle/>
          <a:p>
            <a:endParaRPr lang="zh-TW" altLang="en-US"/>
          </a:p>
        </p:txBody>
      </p:sp>
      <p:pic>
        <p:nvPicPr>
          <p:cNvPr id="5" name="圖片 4"/>
          <p:cNvPicPr>
            <a:picLocks noChangeAspect="1"/>
          </p:cNvPicPr>
          <p:nvPr/>
        </p:nvPicPr>
        <p:blipFill>
          <a:blip r:embed="rId2"/>
          <a:stretch>
            <a:fillRect/>
          </a:stretch>
        </p:blipFill>
        <p:spPr>
          <a:xfrm>
            <a:off x="1247775" y="190343"/>
            <a:ext cx="10106025" cy="6562725"/>
          </a:xfrm>
          <a:prstGeom prst="rect">
            <a:avLst/>
          </a:prstGeom>
        </p:spPr>
      </p:pic>
    </p:spTree>
    <p:extLst>
      <p:ext uri="{BB962C8B-B14F-4D97-AF65-F5344CB8AC3E}">
        <p14:creationId xmlns:p14="http://schemas.microsoft.com/office/powerpoint/2010/main" val="28729722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Picture 1" descr="Moon DaeSung.jpg"/>
          <p:cNvPicPr>
            <a:picLocks noChangeAspect="1"/>
          </p:cNvPicPr>
          <p:nvPr/>
        </p:nvPicPr>
        <p:blipFill>
          <a:blip r:embed="rId4" cstate="print"/>
          <a:stretch>
            <a:fillRect/>
          </a:stretch>
        </p:blipFill>
        <p:spPr>
          <a:xfrm>
            <a:off x="2410940" y="445585"/>
            <a:ext cx="4596341" cy="5661248"/>
          </a:xfrm>
          <a:prstGeom prst="rect">
            <a:avLst/>
          </a:prstGeom>
        </p:spPr>
      </p:pic>
      <p:sp>
        <p:nvSpPr>
          <p:cNvPr id="3" name="Rectangle 2"/>
          <p:cNvSpPr/>
          <p:nvPr/>
        </p:nvSpPr>
        <p:spPr>
          <a:xfrm rot="20110568">
            <a:off x="1227500" y="2833156"/>
            <a:ext cx="5871868" cy="1231106"/>
          </a:xfrm>
          <a:prstGeom prst="rect">
            <a:avLst/>
          </a:prstGeom>
          <a:solidFill>
            <a:schemeClr val="tx1"/>
          </a:solidFill>
          <a:ln w="57150">
            <a:solidFill>
              <a:srgbClr val="FF0000"/>
            </a:solidFill>
          </a:ln>
          <a:scene3d>
            <a:camera prst="orthographicFront"/>
            <a:lightRig rig="threePt" dir="t"/>
          </a:scene3d>
          <a:sp3d>
            <a:bevelT prst="slope"/>
          </a:sp3d>
        </p:spPr>
        <p:txBody>
          <a:bodyPr wrap="square" lIns="121920" tIns="60960" rIns="121920" bIns="60960">
            <a:spAutoFit/>
          </a:bodyPr>
          <a:lstStyle/>
          <a:p>
            <a:pPr algn="ctr"/>
            <a:r>
              <a:rPr lang="en-US" sz="7200" b="1" dirty="0">
                <a:ln w="18000">
                  <a:solidFill>
                    <a:schemeClr val="accent2">
                      <a:satMod val="140000"/>
                    </a:schemeClr>
                  </a:solidFill>
                  <a:prstDash val="solid"/>
                  <a:miter lim="800000"/>
                </a:ln>
                <a:noFill/>
                <a:effectLst>
                  <a:outerShdw blurRad="25500" dist="23000" dir="7020000" algn="tl">
                    <a:srgbClr val="000000">
                      <a:alpha val="50000"/>
                    </a:srgbClr>
                  </a:outerShdw>
                </a:effectLst>
              </a:rPr>
              <a:t>RESIGNED</a:t>
            </a:r>
          </a:p>
        </p:txBody>
      </p:sp>
      <p:sp>
        <p:nvSpPr>
          <p:cNvPr id="4" name="Rectangle 3"/>
          <p:cNvSpPr/>
          <p:nvPr/>
        </p:nvSpPr>
        <p:spPr>
          <a:xfrm>
            <a:off x="4079776" y="6453337"/>
            <a:ext cx="7848533" cy="379656"/>
          </a:xfrm>
          <a:prstGeom prst="rect">
            <a:avLst/>
          </a:prstGeom>
        </p:spPr>
        <p:txBody>
          <a:bodyPr wrap="square">
            <a:spAutoFit/>
          </a:bodyPr>
          <a:lstStyle/>
          <a:p>
            <a:r>
              <a:rPr lang="en-GB" sz="1867" dirty="0">
                <a:hlinkClick r:id="rId5"/>
              </a:rPr>
              <a:t>http://res.heraldm.com/content/image/2012/12/19/20121219000334_0.jpg</a:t>
            </a:r>
            <a:endParaRPr lang="en-GB" sz="1867" dirty="0"/>
          </a:p>
        </p:txBody>
      </p:sp>
      <p:sp>
        <p:nvSpPr>
          <p:cNvPr id="6" name="文字方塊 5"/>
          <p:cNvSpPr txBox="1"/>
          <p:nvPr/>
        </p:nvSpPr>
        <p:spPr>
          <a:xfrm>
            <a:off x="7086524" y="4369331"/>
            <a:ext cx="3897037" cy="1754326"/>
          </a:xfrm>
          <a:prstGeom prst="rect">
            <a:avLst/>
          </a:prstGeom>
          <a:noFill/>
        </p:spPr>
        <p:txBody>
          <a:bodyPr wrap="square" rtlCol="0">
            <a:spAutoFit/>
          </a:bodyPr>
          <a:lstStyle/>
          <a:p>
            <a:r>
              <a:rPr lang="zh-TW" altLang="en-US" dirty="0">
                <a:latin typeface="Arial Unicode MS" panose="020B0604020202020204" pitchFamily="34" charset="-120"/>
                <a:ea typeface="Arial Unicode MS" panose="020B0604020202020204" pitchFamily="34" charset="-120"/>
                <a:cs typeface="Arial Unicode MS" panose="020B0604020202020204" pitchFamily="34" charset="-120"/>
              </a:rPr>
              <a:t>韓國時報</a:t>
            </a:r>
            <a:r>
              <a:rPr lang="en-US" altLang="zh-TW" dirty="0">
                <a:latin typeface="Arial Unicode MS" panose="020B0604020202020204" pitchFamily="34" charset="-120"/>
                <a:ea typeface="Arial Unicode MS" panose="020B0604020202020204" pitchFamily="34" charset="-120"/>
                <a:cs typeface="Arial Unicode MS" panose="020B0604020202020204" pitchFamily="34" charset="-120"/>
              </a:rPr>
              <a:t>2014/2/28</a:t>
            </a:r>
            <a:r>
              <a:rPr lang="zh-TW" altLang="en-US" dirty="0" smtClean="0">
                <a:latin typeface="Arial Unicode MS" panose="020B0604020202020204" pitchFamily="34" charset="-120"/>
                <a:ea typeface="Arial Unicode MS" panose="020B0604020202020204" pitchFamily="34" charset="-120"/>
                <a:cs typeface="Arial Unicode MS" panose="020B0604020202020204" pitchFamily="34" charset="-120"/>
              </a:rPr>
              <a:t>報導</a:t>
            </a:r>
            <a:r>
              <a:rPr lang="en-US"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
            </a:r>
            <a:br>
              <a:rPr lang="en-US"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br>
            <a:r>
              <a:rPr lang="zh-TW" altLang="en-US" dirty="0" smtClean="0">
                <a:latin typeface="Arial Unicode MS" panose="020B0604020202020204" pitchFamily="34" charset="-120"/>
                <a:ea typeface="Arial Unicode MS" panose="020B0604020202020204" pitchFamily="34" charset="-120"/>
                <a:cs typeface="Arial Unicode MS" panose="020B0604020202020204" pitchFamily="34" charset="-120"/>
              </a:rPr>
              <a:t>韓國</a:t>
            </a:r>
            <a:r>
              <a:rPr lang="zh-TW" altLang="en-US" dirty="0">
                <a:latin typeface="Arial Unicode MS" panose="020B0604020202020204" pitchFamily="34" charset="-120"/>
                <a:ea typeface="Arial Unicode MS" panose="020B0604020202020204" pitchFamily="34" charset="-120"/>
                <a:cs typeface="Arial Unicode MS" panose="020B0604020202020204" pitchFamily="34" charset="-120"/>
              </a:rPr>
              <a:t>國民大學（</a:t>
            </a:r>
            <a:r>
              <a:rPr lang="en-US" altLang="zh-TW" dirty="0" err="1">
                <a:latin typeface="Arial Unicode MS" panose="020B0604020202020204" pitchFamily="34" charset="-120"/>
                <a:ea typeface="Arial Unicode MS" panose="020B0604020202020204" pitchFamily="34" charset="-120"/>
                <a:cs typeface="Arial Unicode MS" panose="020B0604020202020204" pitchFamily="34" charset="-120"/>
              </a:rPr>
              <a:t>Kookmin</a:t>
            </a:r>
            <a:r>
              <a:rPr lang="en-US" altLang="zh-TW" dirty="0">
                <a:latin typeface="Arial Unicode MS" panose="020B0604020202020204" pitchFamily="34" charset="-120"/>
                <a:ea typeface="Arial Unicode MS" panose="020B0604020202020204" pitchFamily="34" charset="-120"/>
                <a:cs typeface="Arial Unicode MS" panose="020B0604020202020204" pitchFamily="34" charset="-120"/>
              </a:rPr>
              <a:t> University</a:t>
            </a:r>
            <a:r>
              <a:rPr lang="zh-TW" altLang="en-US" dirty="0" smtClean="0">
                <a:latin typeface="Arial Unicode MS" panose="020B0604020202020204" pitchFamily="34" charset="-120"/>
                <a:ea typeface="Arial Unicode MS" panose="020B0604020202020204" pitchFamily="34" charset="-120"/>
                <a:cs typeface="Arial Unicode MS" panose="020B0604020202020204" pitchFamily="34" charset="-120"/>
              </a:rPr>
              <a:t>）</a:t>
            </a:r>
            <a:r>
              <a:rPr lang="en-US"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
            </a:r>
            <a:br>
              <a:rPr lang="en-US"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br>
            <a:r>
              <a:rPr lang="zh-TW" altLang="en-US" dirty="0" smtClean="0">
                <a:latin typeface="Arial Unicode MS" panose="020B0604020202020204" pitchFamily="34" charset="-120"/>
                <a:ea typeface="Arial Unicode MS" panose="020B0604020202020204" pitchFamily="34" charset="-120"/>
                <a:cs typeface="Arial Unicode MS" panose="020B0604020202020204" pitchFamily="34" charset="-120"/>
              </a:rPr>
              <a:t>確認</a:t>
            </a:r>
            <a:r>
              <a:rPr lang="zh-TW" altLang="en-US" dirty="0">
                <a:latin typeface="Arial Unicode MS" panose="020B0604020202020204" pitchFamily="34" charset="-120"/>
                <a:ea typeface="Arial Unicode MS" panose="020B0604020202020204" pitchFamily="34" charset="-120"/>
                <a:cs typeface="Arial Unicode MS" panose="020B0604020202020204" pitchFamily="34" charset="-120"/>
              </a:rPr>
              <a:t>，韓國籍國際</a:t>
            </a:r>
            <a:r>
              <a:rPr lang="zh-TW" altLang="en-US" dirty="0" smtClean="0">
                <a:latin typeface="Arial Unicode MS" panose="020B0604020202020204" pitchFamily="34" charset="-120"/>
                <a:ea typeface="Arial Unicode MS" panose="020B0604020202020204" pitchFamily="34" charset="-120"/>
                <a:cs typeface="Arial Unicode MS" panose="020B0604020202020204" pitchFamily="34" charset="-120"/>
              </a:rPr>
              <a:t>奧會</a:t>
            </a:r>
            <a:r>
              <a:rPr lang="en-US"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(IOC)</a:t>
            </a:r>
            <a:r>
              <a:rPr lang="zh-TW" altLang="en-US" dirty="0" smtClean="0">
                <a:latin typeface="Arial Unicode MS" panose="020B0604020202020204" pitchFamily="34" charset="-120"/>
                <a:ea typeface="Arial Unicode MS" panose="020B0604020202020204" pitchFamily="34" charset="-120"/>
                <a:cs typeface="Arial Unicode MS" panose="020B0604020202020204" pitchFamily="34" charset="-120"/>
              </a:rPr>
              <a:t>運動委員</a:t>
            </a:r>
            <a:r>
              <a:rPr lang="zh-TW" altLang="en-US" dirty="0">
                <a:latin typeface="Arial Unicode MS" panose="020B0604020202020204" pitchFamily="34" charset="-120"/>
                <a:ea typeface="Arial Unicode MS" panose="020B0604020202020204" pitchFamily="34" charset="-120"/>
                <a:cs typeface="Arial Unicode MS" panose="020B0604020202020204" pitchFamily="34" charset="-120"/>
              </a:rPr>
              <a:t>兼立法者</a:t>
            </a:r>
            <a:r>
              <a:rPr lang="en-US" altLang="zh-TW" dirty="0">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en-US" b="1" dirty="0">
                <a:latin typeface="Arial Unicode MS" panose="020B0604020202020204" pitchFamily="34" charset="-120"/>
                <a:ea typeface="Arial Unicode MS" panose="020B0604020202020204" pitchFamily="34" charset="-120"/>
                <a:cs typeface="Arial Unicode MS" panose="020B0604020202020204" pitchFamily="34" charset="-120"/>
              </a:rPr>
              <a:t>文大成（</a:t>
            </a:r>
            <a:r>
              <a:rPr lang="en-US" altLang="zh-TW" b="1" dirty="0">
                <a:latin typeface="Arial Unicode MS" panose="020B0604020202020204" pitchFamily="34" charset="-120"/>
                <a:ea typeface="Arial Unicode MS" panose="020B0604020202020204" pitchFamily="34" charset="-120"/>
                <a:cs typeface="Arial Unicode MS" panose="020B0604020202020204" pitchFamily="34" charset="-120"/>
              </a:rPr>
              <a:t>Moon </a:t>
            </a:r>
            <a:r>
              <a:rPr lang="en-US" altLang="zh-TW" b="1" dirty="0" err="1">
                <a:latin typeface="Arial Unicode MS" panose="020B0604020202020204" pitchFamily="34" charset="-120"/>
                <a:ea typeface="Arial Unicode MS" panose="020B0604020202020204" pitchFamily="34" charset="-120"/>
                <a:cs typeface="Arial Unicode MS" panose="020B0604020202020204" pitchFamily="34" charset="-120"/>
              </a:rPr>
              <a:t>Dae</a:t>
            </a:r>
            <a:r>
              <a:rPr lang="en-US" altLang="zh-TW" b="1" dirty="0">
                <a:latin typeface="Arial Unicode MS" panose="020B0604020202020204" pitchFamily="34" charset="-120"/>
                <a:ea typeface="Arial Unicode MS" panose="020B0604020202020204" pitchFamily="34" charset="-120"/>
                <a:cs typeface="Arial Unicode MS" panose="020B0604020202020204" pitchFamily="34" charset="-120"/>
              </a:rPr>
              <a:t>-sung</a:t>
            </a:r>
            <a:r>
              <a:rPr lang="zh-TW" altLang="en-US" b="1" dirty="0">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en-US" dirty="0">
                <a:latin typeface="Arial Unicode MS" panose="020B0604020202020204" pitchFamily="34" charset="-120"/>
                <a:ea typeface="Arial Unicode MS" panose="020B0604020202020204" pitchFamily="34" charset="-120"/>
                <a:cs typeface="Arial Unicode MS" panose="020B0604020202020204" pitchFamily="34" charset="-120"/>
              </a:rPr>
              <a:t>的博士</a:t>
            </a:r>
            <a:r>
              <a:rPr lang="zh-TW" altLang="en-US" dirty="0" smtClean="0">
                <a:latin typeface="Arial Unicode MS" panose="020B0604020202020204" pitchFamily="34" charset="-120"/>
                <a:ea typeface="Arial Unicode MS" panose="020B0604020202020204" pitchFamily="34" charset="-120"/>
                <a:cs typeface="Arial Unicode MS" panose="020B0604020202020204" pitchFamily="34" charset="-120"/>
              </a:rPr>
              <a:t>論文，</a:t>
            </a:r>
            <a:r>
              <a:rPr lang="zh-TW" altLang="en-US" dirty="0">
                <a:latin typeface="Arial Unicode MS" panose="020B0604020202020204" pitchFamily="34" charset="-120"/>
                <a:ea typeface="Arial Unicode MS" panose="020B0604020202020204" pitchFamily="34" charset="-120"/>
                <a:cs typeface="Arial Unicode MS" panose="020B0604020202020204" pitchFamily="34" charset="-120"/>
              </a:rPr>
              <a:t>構成嚴重抄襲行為。</a:t>
            </a:r>
          </a:p>
        </p:txBody>
      </p:sp>
    </p:spTree>
    <p:extLst>
      <p:ext uri="{BB962C8B-B14F-4D97-AF65-F5344CB8AC3E}">
        <p14:creationId xmlns:p14="http://schemas.microsoft.com/office/powerpoint/2010/main" val="2176319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Scale>
                                      <p:cBhvr>
                                        <p:cTn id="7" dur="10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gtEl>
                                        <p:attrNameLst>
                                          <p:attrName>ppt_x</p:attrName>
                                          <p:attrName>ppt_y</p:attrName>
                                        </p:attrNameLst>
                                      </p:cBhvr>
                                    </p:animMotion>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56815" y="228648"/>
            <a:ext cx="10515600" cy="713048"/>
          </a:xfrm>
        </p:spPr>
        <p:txBody>
          <a:bodyPr>
            <a:normAutofit/>
          </a:bodyPr>
          <a:lstStyle/>
          <a:p>
            <a:r>
              <a:rPr lang="en-US" altLang="zh-TW" sz="3200" b="1" dirty="0" smtClean="0">
                <a:hlinkClick r:id="rId2"/>
              </a:rPr>
              <a:t>KISTI </a:t>
            </a:r>
            <a:r>
              <a:rPr lang="zh-TW" altLang="en-US" sz="3200" b="1" dirty="0" smtClean="0">
                <a:hlinkClick r:id="rId2"/>
              </a:rPr>
              <a:t>韓國</a:t>
            </a:r>
            <a:r>
              <a:rPr lang="zh-TW" altLang="en-US" sz="3200" b="1" dirty="0">
                <a:hlinkClick r:id="rId2"/>
              </a:rPr>
              <a:t>期刊將加入</a:t>
            </a:r>
            <a:r>
              <a:rPr lang="en-US" altLang="zh-TW" sz="3200" b="1" dirty="0" smtClean="0">
                <a:hlinkClick r:id="rId2"/>
              </a:rPr>
              <a:t>Turnitin/</a:t>
            </a:r>
            <a:r>
              <a:rPr lang="en-US" altLang="zh-TW" sz="3200" b="1" dirty="0" err="1" smtClean="0">
                <a:hlinkClick r:id="rId2"/>
              </a:rPr>
              <a:t>iThenticate</a:t>
            </a:r>
            <a:r>
              <a:rPr lang="zh-TW" altLang="en-US" sz="3200" b="1" dirty="0" smtClean="0">
                <a:hlinkClick r:id="rId2"/>
              </a:rPr>
              <a:t>比對資源</a:t>
            </a:r>
            <a:r>
              <a:rPr lang="en-US" altLang="zh-TW" sz="3200" b="1" dirty="0" smtClean="0">
                <a:solidFill>
                  <a:schemeClr val="accent1">
                    <a:lumMod val="75000"/>
                  </a:schemeClr>
                </a:solidFill>
              </a:rPr>
              <a:t>(2014.09)</a:t>
            </a:r>
            <a:endParaRPr lang="zh-TW" altLang="en-US" sz="3200" dirty="0">
              <a:solidFill>
                <a:schemeClr val="accent1">
                  <a:lumMod val="75000"/>
                </a:schemeClr>
              </a:solidFill>
            </a:endParaRPr>
          </a:p>
        </p:txBody>
      </p:sp>
      <p:sp>
        <p:nvSpPr>
          <p:cNvPr id="3" name="內容版面配置區 2"/>
          <p:cNvSpPr>
            <a:spLocks noGrp="1"/>
          </p:cNvSpPr>
          <p:nvPr>
            <p:ph idx="1"/>
          </p:nvPr>
        </p:nvSpPr>
        <p:spPr/>
        <p:txBody>
          <a:bodyPr/>
          <a:lstStyle/>
          <a:p>
            <a:endParaRPr lang="zh-TW" altLang="en-US"/>
          </a:p>
        </p:txBody>
      </p:sp>
      <p:pic>
        <p:nvPicPr>
          <p:cNvPr id="4" name="圖片 3"/>
          <p:cNvPicPr>
            <a:picLocks noChangeAspect="1"/>
          </p:cNvPicPr>
          <p:nvPr/>
        </p:nvPicPr>
        <p:blipFill>
          <a:blip r:embed="rId3"/>
          <a:stretch>
            <a:fillRect/>
          </a:stretch>
        </p:blipFill>
        <p:spPr>
          <a:xfrm>
            <a:off x="838200" y="910431"/>
            <a:ext cx="10515600" cy="5947569"/>
          </a:xfrm>
          <a:prstGeom prst="rect">
            <a:avLst/>
          </a:prstGeom>
        </p:spPr>
      </p:pic>
    </p:spTree>
    <p:extLst>
      <p:ext uri="{BB962C8B-B14F-4D97-AF65-F5344CB8AC3E}">
        <p14:creationId xmlns:p14="http://schemas.microsoft.com/office/powerpoint/2010/main" val="5190764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內容版面配置區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845467" y="1"/>
            <a:ext cx="856682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171165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2336</TotalTime>
  <Words>1771</Words>
  <Application>Microsoft Office PowerPoint</Application>
  <PresentationFormat>自訂</PresentationFormat>
  <Paragraphs>295</Paragraphs>
  <Slides>36</Slides>
  <Notes>15</Notes>
  <HiddenSlides>0</HiddenSlides>
  <MMClips>0</MMClips>
  <ScaleCrop>false</ScaleCrop>
  <HeadingPairs>
    <vt:vector size="4" baseType="variant">
      <vt:variant>
        <vt:lpstr>佈景主題</vt:lpstr>
      </vt:variant>
      <vt:variant>
        <vt:i4>1</vt:i4>
      </vt:variant>
      <vt:variant>
        <vt:lpstr>投影片標題</vt:lpstr>
      </vt:variant>
      <vt:variant>
        <vt:i4>36</vt:i4>
      </vt:variant>
    </vt:vector>
  </HeadingPairs>
  <TitlesOfParts>
    <vt:vector size="37" baseType="lpstr">
      <vt:lpstr>Office 佈景主題</vt:lpstr>
      <vt:lpstr>論文原創性比對資料庫  </vt:lpstr>
      <vt:lpstr>PowerPoint 簡報</vt:lpstr>
      <vt:lpstr>PowerPoint 簡報</vt:lpstr>
      <vt:lpstr>PowerPoint 簡報</vt:lpstr>
      <vt:lpstr>PowerPoint 簡報</vt:lpstr>
      <vt:lpstr>PowerPoint 簡報</vt:lpstr>
      <vt:lpstr>PowerPoint 簡報</vt:lpstr>
      <vt:lpstr>KISTI 韓國期刊將加入Turnitin/iThenticate比對資源(2014.09)</vt:lpstr>
      <vt:lpstr>PowerPoint 簡報</vt:lpstr>
      <vt:lpstr>PowerPoint 簡報</vt:lpstr>
      <vt:lpstr>PowerPoint 簡報</vt:lpstr>
      <vt:lpstr>創立緣起</vt:lpstr>
      <vt:lpstr>iThenticate 簡介              www.ithenticate.com</vt:lpstr>
      <vt:lpstr>合作夥伴</vt:lpstr>
      <vt:lpstr>iThenticate 資料庫內容</vt:lpstr>
      <vt:lpstr>2015年收錄 臺師大中文出版品</vt:lpstr>
      <vt:lpstr>支援多國語言</vt:lpstr>
      <vt:lpstr>線上操作方式—帳號啟用</vt:lpstr>
      <vt:lpstr>線上操作方式</vt:lpstr>
      <vt:lpstr>忘記密碼----重新取得密碼</vt:lpstr>
      <vt:lpstr>更改帳號資訊</vt:lpstr>
      <vt:lpstr>比對文稿原創性---文件櫃</vt:lpstr>
      <vt:lpstr>比對文稿原創性-建立新文件夾                                   </vt:lpstr>
      <vt:lpstr>文件夾設定</vt:lpstr>
      <vt:lpstr>PowerPoint 簡報</vt:lpstr>
      <vt:lpstr>比對文稿</vt:lpstr>
      <vt:lpstr>比對文稿: 單獨檔案 上傳</vt:lpstr>
      <vt:lpstr>上傳檔案格式:</vt:lpstr>
      <vt:lpstr>比對文稿原創性</vt:lpstr>
      <vt:lpstr>解讀比對報告-文件檢視模式(Document Viewer) </vt:lpstr>
      <vt:lpstr>瀏覽比對來源</vt:lpstr>
      <vt:lpstr>排除”出處來源”</vt:lpstr>
      <vt:lpstr>排除”特殊某出處來源”</vt:lpstr>
      <vt:lpstr>比對來源分析</vt:lpstr>
      <vt:lpstr>還原曾排除的來源</vt:lpstr>
      <vt:lpstr>Q &amp;A </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iThenticat教育訓練</dc:title>
  <dc:creator>brad01</dc:creator>
  <cp:lastModifiedBy>user</cp:lastModifiedBy>
  <cp:revision>161</cp:revision>
  <dcterms:created xsi:type="dcterms:W3CDTF">2014-09-01T08:21:56Z</dcterms:created>
  <dcterms:modified xsi:type="dcterms:W3CDTF">2015-11-18T06:44:39Z</dcterms:modified>
</cp:coreProperties>
</file>