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30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9" r:id="rId27"/>
    <p:sldId id="287" r:id="rId28"/>
    <p:sldId id="286" r:id="rId29"/>
    <p:sldId id="288" r:id="rId30"/>
    <p:sldId id="285" r:id="rId31"/>
    <p:sldId id="284" r:id="rId32"/>
    <p:sldId id="290" r:id="rId33"/>
    <p:sldId id="281" r:id="rId34"/>
    <p:sldId id="282" r:id="rId35"/>
    <p:sldId id="292" r:id="rId36"/>
    <p:sldId id="297" r:id="rId37"/>
    <p:sldId id="293" r:id="rId38"/>
    <p:sldId id="298" r:id="rId39"/>
    <p:sldId id="295" r:id="rId40"/>
    <p:sldId id="305" r:id="rId41"/>
    <p:sldId id="306" r:id="rId42"/>
    <p:sldId id="307" r:id="rId43"/>
    <p:sldId id="301" r:id="rId44"/>
    <p:sldId id="300" r:id="rId45"/>
    <p:sldId id="309" r:id="rId46"/>
    <p:sldId id="296" r:id="rId47"/>
    <p:sldId id="310" r:id="rId48"/>
    <p:sldId id="315" r:id="rId49"/>
    <p:sldId id="312" r:id="rId50"/>
    <p:sldId id="313" r:id="rId51"/>
    <p:sldId id="316" r:id="rId52"/>
    <p:sldId id="318" r:id="rId53"/>
    <p:sldId id="320" r:id="rId54"/>
    <p:sldId id="321" r:id="rId55"/>
    <p:sldId id="319" r:id="rId56"/>
    <p:sldId id="322" r:id="rId57"/>
    <p:sldId id="323" r:id="rId58"/>
    <p:sldId id="324" r:id="rId59"/>
    <p:sldId id="325" r:id="rId60"/>
    <p:sldId id="326" r:id="rId61"/>
    <p:sldId id="327" r:id="rId62"/>
    <p:sldId id="335" r:id="rId63"/>
    <p:sldId id="336" r:id="rId64"/>
    <p:sldId id="337" r:id="rId65"/>
    <p:sldId id="338" r:id="rId66"/>
    <p:sldId id="339" r:id="rId67"/>
    <p:sldId id="340" r:id="rId68"/>
    <p:sldId id="341" r:id="rId69"/>
    <p:sldId id="343" r:id="rId70"/>
    <p:sldId id="328" r:id="rId71"/>
    <p:sldId id="329" r:id="rId72"/>
    <p:sldId id="330" r:id="rId73"/>
    <p:sldId id="331" r:id="rId74"/>
    <p:sldId id="332" r:id="rId75"/>
    <p:sldId id="344" r:id="rId76"/>
    <p:sldId id="334" r:id="rId77"/>
    <p:sldId id="345" r:id="rId78"/>
    <p:sldId id="346" r:id="rId79"/>
    <p:sldId id="347" r:id="rId80"/>
    <p:sldId id="348" r:id="rId81"/>
    <p:sldId id="349" r:id="rId82"/>
    <p:sldId id="350" r:id="rId83"/>
    <p:sldId id="351" r:id="rId84"/>
    <p:sldId id="352" r:id="rId8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0BE7B79-8490-4C06-89E4-4CBF5B24EEDE}" type="datetimeFigureOut">
              <a:rPr lang="zh-TW" altLang="en-US" smtClean="0"/>
              <a:t>2015/10/23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3D73B4-45B9-43C2-A0F2-048F103DD8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works.com/refwork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works.com/refworks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1520" y="2060848"/>
            <a:ext cx="87129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</a:p>
          <a:p>
            <a:pPr algn="ctr"/>
            <a:r>
              <a:rPr lang="en-US" altLang="zh-TW" sz="4000" b="1" dirty="0" err="1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書目管理工具教育訓練</a:t>
            </a:r>
            <a:endParaRPr lang="en-US" altLang="zh-TW" sz="4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施志阜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2015/10/19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432" y="1031896"/>
            <a:ext cx="3057143" cy="1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90" y="50163"/>
            <a:ext cx="9144000" cy="6757674"/>
          </a:xfrm>
          <a:prstGeom prst="rect">
            <a:avLst/>
          </a:prstGeom>
        </p:spPr>
      </p:pic>
      <p:sp>
        <p:nvSpPr>
          <p:cNvPr id="5" name="圓角矩形圖說文字 4"/>
          <p:cNvSpPr/>
          <p:nvPr/>
        </p:nvSpPr>
        <p:spPr>
          <a:xfrm>
            <a:off x="3722718" y="944893"/>
            <a:ext cx="1656184" cy="543257"/>
          </a:xfrm>
          <a:prstGeom prst="wedgeRoundRectCallout">
            <a:avLst>
              <a:gd name="adj1" fmla="val -78673"/>
              <a:gd name="adj2" fmla="val -20142"/>
              <a:gd name="adj3" fmla="val 16667"/>
            </a:avLst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選擇文獻類型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5293243" y="1443039"/>
            <a:ext cx="2808312" cy="1458578"/>
          </a:xfrm>
          <a:prstGeom prst="wedgeRoundRectCallout">
            <a:avLst>
              <a:gd name="adj1" fmla="val -115306"/>
              <a:gd name="adj2" fmla="val -23944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 dirty="0" smtClean="0">
                <a:solidFill>
                  <a:schemeClr val="tx1"/>
                </a:solidFill>
              </a:rPr>
              <a:t>作者：</a:t>
            </a:r>
            <a:endParaRPr lang="en-US" altLang="zh-TW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>
                <a:solidFill>
                  <a:schemeClr val="tx1"/>
                </a:solidFill>
              </a:rPr>
              <a:t>中文</a:t>
            </a:r>
            <a:r>
              <a:rPr lang="zh-TW" altLang="en-US" sz="1400" b="1" dirty="0" smtClean="0">
                <a:solidFill>
                  <a:schemeClr val="tx1"/>
                </a:solidFill>
              </a:rPr>
              <a:t>作者：直接輸入姓名</a:t>
            </a:r>
            <a:endParaRPr lang="en-US" altLang="zh-TW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>
                <a:solidFill>
                  <a:schemeClr val="tx1"/>
                </a:solidFill>
              </a:rPr>
              <a:t>英文</a:t>
            </a:r>
            <a:r>
              <a:rPr lang="zh-TW" altLang="en-US" sz="1400" b="1" dirty="0" smtClean="0">
                <a:solidFill>
                  <a:schemeClr val="tx1"/>
                </a:solidFill>
              </a:rPr>
              <a:t>作者：姓</a:t>
            </a:r>
            <a:r>
              <a:rPr lang="en-US" altLang="zh-TW" sz="1400" b="1" dirty="0" smtClean="0">
                <a:solidFill>
                  <a:schemeClr val="tx1"/>
                </a:solidFill>
              </a:rPr>
              <a:t>, </a:t>
            </a:r>
            <a:r>
              <a:rPr lang="zh-TW" altLang="en-US" sz="1400" b="1" dirty="0" smtClean="0">
                <a:solidFill>
                  <a:schemeClr val="tx1"/>
                </a:solidFill>
              </a:rPr>
              <a:t>名</a:t>
            </a:r>
            <a:endParaRPr lang="en-US" altLang="zh-TW" sz="14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b="1" dirty="0">
                <a:solidFill>
                  <a:schemeClr val="tx1"/>
                </a:solidFill>
              </a:rPr>
              <a:t>多</a:t>
            </a:r>
            <a:r>
              <a:rPr lang="zh-TW" altLang="en-US" sz="1400" b="1" dirty="0" smtClean="0">
                <a:solidFill>
                  <a:schemeClr val="tx1"/>
                </a:solidFill>
              </a:rPr>
              <a:t>個作者：用</a:t>
            </a:r>
            <a:r>
              <a:rPr lang="en-US" altLang="zh-TW" sz="1400" b="1" dirty="0" smtClean="0">
                <a:solidFill>
                  <a:schemeClr val="tx1"/>
                </a:solidFill>
              </a:rPr>
              <a:t>【;】</a:t>
            </a:r>
            <a:r>
              <a:rPr lang="zh-TW" altLang="en-US" sz="1400" b="1" dirty="0" smtClean="0">
                <a:solidFill>
                  <a:schemeClr val="tx1"/>
                </a:solidFill>
              </a:rPr>
              <a:t>隔開每個人名</a:t>
            </a:r>
            <a:r>
              <a:rPr lang="en-US" altLang="zh-TW" sz="14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3889087" y="3212489"/>
            <a:ext cx="2808312" cy="1152128"/>
          </a:xfrm>
          <a:prstGeom prst="wedgeRoundRectCallout">
            <a:avLst>
              <a:gd name="adj1" fmla="val -80575"/>
              <a:gd name="adj2" fmla="val -24700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其他：輸入個欄位相對應之資料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4139952" y="5877272"/>
            <a:ext cx="1584176" cy="576064"/>
          </a:xfrm>
          <a:prstGeom prst="wedgeRoundRectCallout">
            <a:avLst>
              <a:gd name="adj1" fmla="val 85257"/>
              <a:gd name="adj2" fmla="val 25943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按下儲存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2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2" y="0"/>
            <a:ext cx="9085758" cy="6858000"/>
          </a:xfrm>
          <a:prstGeom prst="rect">
            <a:avLst/>
          </a:prstGeom>
        </p:spPr>
      </p:pic>
      <p:sp>
        <p:nvSpPr>
          <p:cNvPr id="5" name="圓角矩形圖說文字 4"/>
          <p:cNvSpPr/>
          <p:nvPr/>
        </p:nvSpPr>
        <p:spPr>
          <a:xfrm>
            <a:off x="4139952" y="5877272"/>
            <a:ext cx="1584176" cy="576064"/>
          </a:xfrm>
          <a:prstGeom prst="wedgeRoundRectCallout">
            <a:avLst>
              <a:gd name="adj1" fmla="val 85257"/>
              <a:gd name="adj2" fmla="val 25943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按下儲存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5076057" y="3573016"/>
            <a:ext cx="2592288" cy="1224136"/>
          </a:xfrm>
          <a:prstGeom prst="wedgeRoundRectCallout">
            <a:avLst>
              <a:gd name="adj1" fmla="val -86806"/>
              <a:gd name="adj2" fmla="val 27454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夾帶附檔：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r>
              <a:rPr lang="zh-TW" altLang="en-US" b="1" dirty="0" smtClean="0">
                <a:solidFill>
                  <a:schemeClr val="tx1"/>
                </a:solidFill>
              </a:rPr>
              <a:t>一筆條目可以夾帶多個附檔。但是一次只能夾帶一個檔案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0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7"/>
            <a:ext cx="9144000" cy="68434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4896544"/>
          </a:xfrm>
          <a:prstGeom prst="rect">
            <a:avLst/>
          </a:prstGeom>
        </p:spPr>
      </p:pic>
      <p:sp>
        <p:nvSpPr>
          <p:cNvPr id="6" name="圓角矩形圖說文字 5"/>
          <p:cNvSpPr/>
          <p:nvPr/>
        </p:nvSpPr>
        <p:spPr>
          <a:xfrm>
            <a:off x="5940152" y="3861048"/>
            <a:ext cx="1872208" cy="792088"/>
          </a:xfrm>
          <a:prstGeom prst="wedgeRoundRectCallout">
            <a:avLst>
              <a:gd name="adj1" fmla="val 22039"/>
              <a:gd name="adj2" fmla="val -98020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有附件的條目會有迴紋針圖示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5796136" y="1268760"/>
            <a:ext cx="1872208" cy="792088"/>
          </a:xfrm>
          <a:prstGeom prst="wedgeRoundRectCallout">
            <a:avLst>
              <a:gd name="adj1" fmla="val 60181"/>
              <a:gd name="adj2" fmla="val 195532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可以繼續編輯或是刪除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6732240" y="4869160"/>
            <a:ext cx="2168624" cy="792088"/>
          </a:xfrm>
          <a:prstGeom prst="wedgeRoundRectCallout">
            <a:avLst>
              <a:gd name="adj1" fmla="val 35063"/>
              <a:gd name="adj2" fmla="val -210163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瀏覽詳細書目資訊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971600" y="5517232"/>
            <a:ext cx="1872208" cy="792088"/>
          </a:xfrm>
          <a:prstGeom prst="wedgeRoundRectCallout">
            <a:avLst>
              <a:gd name="adj1" fmla="val 22039"/>
              <a:gd name="adj2" fmla="val -98020"/>
              <a:gd name="adj3" fmla="val 16667"/>
            </a:avLst>
          </a:prstGeom>
          <a:solidFill>
            <a:schemeClr val="bg1">
              <a:alpha val="45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b="1" dirty="0" smtClean="0">
                <a:solidFill>
                  <a:schemeClr val="tx1"/>
                </a:solidFill>
              </a:rPr>
              <a:t>確認一下圖書館是否有全文</a:t>
            </a:r>
            <a:endParaRPr lang="zh-TW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1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8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如何新增書目資料於</a:t>
            </a:r>
            <a:r>
              <a:rPr lang="en-US" altLang="zh-TW" sz="48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﹝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﹞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從資料庫匯入書目資料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66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6384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79512" y="2852936"/>
            <a:ext cx="360040" cy="324036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6444208" y="1484784"/>
            <a:ext cx="576064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6536162" y="3861048"/>
            <a:ext cx="1060174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6536162" y="4293096"/>
            <a:ext cx="772142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6536162" y="4869160"/>
            <a:ext cx="1120809" cy="64807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831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5904656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0" y="1340768"/>
            <a:ext cx="971600" cy="151216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611560" y="198884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6228184" y="565906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17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8"/>
            <a:ext cx="9144000" cy="6727169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5508104" y="155679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5508104" y="191683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4788024" y="234888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0800000">
            <a:off x="5553734" y="263691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6113416" y="60212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40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" y="0"/>
            <a:ext cx="9136529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6113416" y="308718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3635896" y="450912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59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42549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51520" y="2564904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如何創建</a:t>
            </a:r>
            <a:r>
              <a:rPr lang="en-US" altLang="zh-TW" sz="32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書目管理工具之專屬帳號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72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3275856" y="4077072"/>
            <a:ext cx="1008112" cy="28803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4355976" y="400506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5456758" y="4000418"/>
            <a:ext cx="2571625" cy="400110"/>
          </a:xfrm>
          <a:prstGeom prst="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/>
              <a:t>點選</a:t>
            </a:r>
            <a:r>
              <a:rPr lang="en-US" altLang="zh-TW" sz="2000" b="1" dirty="0" smtClean="0"/>
              <a:t>Download</a:t>
            </a:r>
            <a:r>
              <a:rPr lang="zh-TW" altLang="en-US" sz="2000" b="1" dirty="0" smtClean="0"/>
              <a:t>功能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73071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12"/>
            <a:ext cx="9144000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5940152" y="393305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5292080" y="515719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4860031" y="544522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0800000">
            <a:off x="5292080" y="587727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79512" y="1916832"/>
            <a:ext cx="8496944" cy="954107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/>
              <a:t>如果點了</a:t>
            </a:r>
            <a:r>
              <a:rPr lang="en-US" altLang="zh-TW" sz="2800" b="1" dirty="0" smtClean="0"/>
              <a:t>Download</a:t>
            </a:r>
            <a:r>
              <a:rPr lang="zh-TW" altLang="en-US" sz="2800" b="1" dirty="0" smtClean="0"/>
              <a:t>沒反應，請檢察瀏覽器是否有封鎖快顯網頁</a:t>
            </a:r>
            <a:endParaRPr lang="zh-TW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1108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52728"/>
          </a:xfrm>
        </p:spPr>
      </p:pic>
    </p:spTree>
    <p:extLst>
      <p:ext uri="{BB962C8B-B14F-4D97-AF65-F5344CB8AC3E}">
        <p14:creationId xmlns:p14="http://schemas.microsoft.com/office/powerpoint/2010/main" val="3071415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" y="0"/>
            <a:ext cx="9105089" cy="6858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" y="0"/>
            <a:ext cx="91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39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151312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856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7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3" y="0"/>
            <a:ext cx="904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7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036496" cy="6858000"/>
          </a:xfrm>
        </p:spPr>
      </p:pic>
    </p:spTree>
    <p:extLst>
      <p:ext uri="{BB962C8B-B14F-4D97-AF65-F5344CB8AC3E}">
        <p14:creationId xmlns:p14="http://schemas.microsoft.com/office/powerpoint/2010/main" val="8374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04"/>
            <a:ext cx="9144000" cy="67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328"/>
            <a:ext cx="9144000" cy="585741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20" y="404664"/>
            <a:ext cx="66851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 smtClean="0"/>
              <a:t>https://www.refworks.com/refworks2/</a:t>
            </a:r>
            <a:endParaRPr lang="zh-TW" altLang="en-US" sz="3200" dirty="0"/>
          </a:p>
        </p:txBody>
      </p:sp>
      <p:sp>
        <p:nvSpPr>
          <p:cNvPr id="6" name="圓角矩形 5"/>
          <p:cNvSpPr/>
          <p:nvPr/>
        </p:nvSpPr>
        <p:spPr>
          <a:xfrm>
            <a:off x="2123728" y="2645134"/>
            <a:ext cx="936104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3131840" y="2996952"/>
            <a:ext cx="5328592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1.</a:t>
            </a:r>
            <a:r>
              <a:rPr lang="zh-TW" altLang="en-US" b="1" dirty="0"/>
              <a:t>第一次使用，請於單位</a:t>
            </a:r>
            <a:r>
              <a:rPr lang="en-US" altLang="zh-TW" b="1" dirty="0"/>
              <a:t>IP</a:t>
            </a:r>
            <a:r>
              <a:rPr lang="zh-TW" altLang="en-US" b="1" dirty="0"/>
              <a:t>範圍內點選</a:t>
            </a:r>
            <a:r>
              <a:rPr lang="en-US" altLang="zh-TW" b="1" dirty="0">
                <a:hlinkClick r:id="rId3"/>
              </a:rPr>
              <a:t>www.refworks.com/refworks</a:t>
            </a:r>
            <a:r>
              <a:rPr lang="en-US" altLang="zh-TW" b="1" dirty="0"/>
              <a:t> </a:t>
            </a:r>
            <a:r>
              <a:rPr lang="zh-TW" altLang="en-US" b="1" dirty="0"/>
              <a:t>進行帳號註冊</a:t>
            </a:r>
            <a:r>
              <a:rPr lang="en-US" altLang="zh-TW" b="1" dirty="0" smtClean="0"/>
              <a:t>.</a:t>
            </a:r>
          </a:p>
          <a:p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2.</a:t>
            </a:r>
            <a:r>
              <a:rPr lang="zh-TW" altLang="en-US" b="1" dirty="0"/>
              <a:t>點選</a:t>
            </a:r>
            <a:r>
              <a:rPr lang="en-US" altLang="zh-TW" b="1" dirty="0"/>
              <a:t>Sing Up for a New Account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註冊新</a:t>
            </a:r>
            <a:r>
              <a:rPr lang="zh-TW" altLang="en-US" b="1" dirty="0"/>
              <a:t>帳號</a:t>
            </a:r>
            <a:r>
              <a:rPr lang="en-US" altLang="zh-TW" b="1" dirty="0" smtClean="0"/>
              <a:t>).</a:t>
            </a:r>
          </a:p>
          <a:p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3.</a:t>
            </a:r>
            <a:r>
              <a:rPr lang="zh-TW" altLang="en-US" b="1" dirty="0"/>
              <a:t>輸入創建帳號所需資料並建立個人專屬</a:t>
            </a:r>
            <a:r>
              <a:rPr lang="zh-TW" altLang="en-US" b="1" dirty="0" smtClean="0"/>
              <a:t>帳號</a:t>
            </a:r>
            <a:endParaRPr lang="en-US" altLang="zh-TW" b="1" dirty="0" smtClean="0"/>
          </a:p>
          <a:p>
            <a:r>
              <a:rPr lang="zh-TW" altLang="en-US" b="1" dirty="0"/>
              <a:t/>
            </a:r>
            <a:br>
              <a:rPr lang="zh-TW" altLang="en-US" b="1" dirty="0"/>
            </a:br>
            <a:r>
              <a:rPr lang="en-US" altLang="zh-TW" b="1" dirty="0"/>
              <a:t>4.</a:t>
            </a:r>
            <a:r>
              <a:rPr lang="zh-TW" altLang="en-US" b="1" dirty="0"/>
              <a:t>帳號建立完成之後，即可於任何地方登入</a:t>
            </a:r>
            <a:r>
              <a:rPr lang="en-US" altLang="zh-TW" b="1" dirty="0">
                <a:hlinkClick r:id="rId3"/>
              </a:rPr>
              <a:t>www.refworks.com/refworks </a:t>
            </a:r>
            <a:r>
              <a:rPr lang="zh-TW" altLang="en-US" b="1" dirty="0"/>
              <a:t>繼續使用。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2417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4" y="-28303"/>
            <a:ext cx="8873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10"/>
            <a:ext cx="9144000" cy="683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0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39538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5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58000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35496" y="2492896"/>
            <a:ext cx="971600" cy="367240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7884368" y="2204864"/>
            <a:ext cx="971600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0800000">
            <a:off x="7290048" y="292494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7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向右箭號 4"/>
          <p:cNvSpPr/>
          <p:nvPr/>
        </p:nvSpPr>
        <p:spPr>
          <a:xfrm rot="10800000">
            <a:off x="3635896" y="364502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4644008" y="3974943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7164288" y="616530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058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8" y="0"/>
            <a:ext cx="8964283" cy="6858000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0800000">
            <a:off x="7596336" y="578462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43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44"/>
            <a:ext cx="9144000" cy="674951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72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0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160353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>
            <a:off x="5148064" y="486916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922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" y="0"/>
            <a:ext cx="9090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4499992" y="324898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5688124" y="3248980"/>
            <a:ext cx="1188132" cy="3600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95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5904656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0" y="1340768"/>
            <a:ext cx="971600" cy="151216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611560" y="198884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6228184" y="565906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9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98"/>
            <a:ext cx="9144000" cy="6727169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5508104" y="155679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5508104" y="191683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4788024" y="234888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0800000">
            <a:off x="5553734" y="263691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6113416" y="60212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82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5" y="0"/>
            <a:ext cx="8977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7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11042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" y="0"/>
            <a:ext cx="9133993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4860032" y="3329987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1556048" y="4022447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880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8" y="116632"/>
            <a:ext cx="9020377" cy="5112568"/>
          </a:xfrm>
        </p:spPr>
      </p:pic>
      <p:sp>
        <p:nvSpPr>
          <p:cNvPr id="5" name="向右箭號 4"/>
          <p:cNvSpPr/>
          <p:nvPr/>
        </p:nvSpPr>
        <p:spPr>
          <a:xfrm rot="10800000">
            <a:off x="5796136" y="475161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737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5904656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0" y="1340768"/>
            <a:ext cx="971600" cy="1512168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611560" y="198884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6228184" y="565906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53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10509"/>
          </a:xfrm>
        </p:spPr>
      </p:pic>
      <p:sp>
        <p:nvSpPr>
          <p:cNvPr id="5" name="向右箭號 4"/>
          <p:cNvSpPr/>
          <p:nvPr/>
        </p:nvSpPr>
        <p:spPr>
          <a:xfrm rot="10800000">
            <a:off x="6017745" y="1758033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6084168" y="212187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4968044" y="247701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0800000">
            <a:off x="5652120" y="2802519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6192180" y="598528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408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784976" cy="669674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998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" y="0"/>
            <a:ext cx="9144000" cy="68133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0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496" y="234888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實機練習</a:t>
            </a:r>
          </a:p>
        </p:txBody>
      </p:sp>
    </p:spTree>
    <p:extLst>
      <p:ext uri="{BB962C8B-B14F-4D97-AF65-F5344CB8AC3E}">
        <p14:creationId xmlns:p14="http://schemas.microsoft.com/office/powerpoint/2010/main" val="269199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設定群組進行書目資料分類</a:t>
            </a:r>
          </a:p>
        </p:txBody>
      </p:sp>
    </p:spTree>
    <p:extLst>
      <p:ext uri="{BB962C8B-B14F-4D97-AF65-F5344CB8AC3E}">
        <p14:creationId xmlns:p14="http://schemas.microsoft.com/office/powerpoint/2010/main" val="10294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123"/>
            <a:ext cx="9144000" cy="6753753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0" y="2840752"/>
            <a:ext cx="1200742" cy="267648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755576" y="399897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6200000">
            <a:off x="1763688" y="3248979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212976"/>
            <a:ext cx="5885715" cy="3085714"/>
          </a:xfrm>
          <a:prstGeom prst="rect">
            <a:avLst/>
          </a:prstGeom>
          <a:ln w="50800">
            <a:solidFill>
              <a:schemeClr val="accent1"/>
            </a:solidFill>
          </a:ln>
        </p:spPr>
      </p:pic>
      <p:sp>
        <p:nvSpPr>
          <p:cNvPr id="9" name="向右箭號 8"/>
          <p:cNvSpPr/>
          <p:nvPr/>
        </p:nvSpPr>
        <p:spPr>
          <a:xfrm>
            <a:off x="3995936" y="421346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33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5"/>
            <a:ext cx="9144000" cy="6850685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3275856" y="285293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4860032" y="385342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333" y="1943285"/>
            <a:ext cx="2333333" cy="2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3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如何分享書目資料給您的同事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1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510049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547664" y="2276872"/>
            <a:ext cx="3096344" cy="57606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4716016" y="238488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48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8657143" cy="4248472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8172400" y="3573016"/>
            <a:ext cx="664255" cy="57606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7020272" y="368102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3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8784976" cy="3816424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5580112" y="42210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93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0"/>
            <a:ext cx="8712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3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85"/>
            <a:ext cx="9144000" cy="682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7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如何引用書目於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46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方法一：於</a:t>
            </a:r>
            <a:r>
              <a:rPr lang="en-US" altLang="zh-TW" sz="48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直接使用線上引用功能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6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5" y="692696"/>
            <a:ext cx="9144000" cy="4896544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5400000">
            <a:off x="7812360" y="1783641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717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5" y="692696"/>
            <a:ext cx="9144000" cy="553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3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65" y="764704"/>
            <a:ext cx="7523810" cy="5142857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7164288" y="1963661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54251" y="2708920"/>
            <a:ext cx="864096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插入引文完成之後，將該篇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檔儲存起來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98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01239"/>
            <a:ext cx="8136904" cy="4257143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5400000">
            <a:off x="3347864" y="1579165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4932040" y="324979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6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97756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6156176" y="184482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5400000">
            <a:off x="3815203" y="1952836"/>
            <a:ext cx="468052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4716016" y="501317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77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6748"/>
            <a:ext cx="9144000" cy="5104504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6372065" y="544522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676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799" y="0"/>
            <a:ext cx="6436402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7308304" y="69269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2987824" y="418508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621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方法二：於</a:t>
            </a:r>
            <a:r>
              <a:rPr lang="en-US" altLang="zh-TW" sz="48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直接使用線上書目預覽功能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46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683568" y="1340768"/>
            <a:ext cx="792088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b="1" dirty="0"/>
              <a:t>1.</a:t>
            </a:r>
            <a:r>
              <a:rPr lang="zh-TW" altLang="en-US" b="1" u="sng" dirty="0">
                <a:solidFill>
                  <a:srgbClr val="FF0000"/>
                </a:solidFill>
              </a:rPr>
              <a:t>第一次使用，請於單位</a:t>
            </a:r>
            <a:r>
              <a:rPr lang="en-US" altLang="zh-TW" b="1" u="sng" dirty="0">
                <a:solidFill>
                  <a:srgbClr val="FF0000"/>
                </a:solidFill>
              </a:rPr>
              <a:t>IP</a:t>
            </a:r>
            <a:r>
              <a:rPr lang="zh-TW" altLang="en-US" b="1" u="sng" dirty="0">
                <a:solidFill>
                  <a:srgbClr val="FF0000"/>
                </a:solidFill>
              </a:rPr>
              <a:t>範圍內點選</a:t>
            </a:r>
            <a:r>
              <a:rPr lang="en-US" altLang="zh-TW" b="1" u="sng" dirty="0">
                <a:solidFill>
                  <a:srgbClr val="FF0000"/>
                </a:solidFill>
                <a:hlinkClick r:id="rId2"/>
              </a:rPr>
              <a:t>www.refworks.com/refworks</a:t>
            </a:r>
            <a:r>
              <a:rPr lang="en-US" altLang="zh-TW" b="1" u="sng" dirty="0">
                <a:solidFill>
                  <a:srgbClr val="FF0000"/>
                </a:solidFill>
              </a:rPr>
              <a:t> </a:t>
            </a:r>
            <a:r>
              <a:rPr lang="zh-TW" altLang="en-US" b="1" u="sng" dirty="0">
                <a:solidFill>
                  <a:srgbClr val="FF0000"/>
                </a:solidFill>
              </a:rPr>
              <a:t>進行帳號註冊</a:t>
            </a:r>
            <a:r>
              <a:rPr lang="en-US" altLang="zh-TW" b="1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2.</a:t>
            </a:r>
            <a:r>
              <a:rPr lang="zh-TW" altLang="en-US" b="1" dirty="0"/>
              <a:t>點選</a:t>
            </a:r>
            <a:r>
              <a:rPr lang="en-US" altLang="zh-TW" b="1" dirty="0"/>
              <a:t>Sing Up for a New Account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註冊新</a:t>
            </a:r>
            <a:r>
              <a:rPr lang="zh-TW" altLang="en-US" b="1" dirty="0"/>
              <a:t>帳號</a:t>
            </a:r>
            <a:r>
              <a:rPr lang="en-US" altLang="zh-TW" b="1" dirty="0" smtClean="0"/>
              <a:t>).</a:t>
            </a:r>
          </a:p>
          <a:p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b="1" dirty="0"/>
              <a:t>3.</a:t>
            </a:r>
            <a:r>
              <a:rPr lang="zh-TW" altLang="en-US" b="1" dirty="0"/>
              <a:t>輸入創建帳號所需資料並建立個人專屬</a:t>
            </a:r>
            <a:r>
              <a:rPr lang="zh-TW" altLang="en-US" b="1" dirty="0" smtClean="0"/>
              <a:t>帳號</a:t>
            </a:r>
            <a:endParaRPr lang="en-US" altLang="zh-TW" b="1" dirty="0" smtClean="0"/>
          </a:p>
          <a:p>
            <a:r>
              <a:rPr lang="zh-TW" altLang="en-US" b="1" dirty="0"/>
              <a:t/>
            </a:r>
            <a:br>
              <a:rPr lang="zh-TW" altLang="en-US" b="1" dirty="0"/>
            </a:br>
            <a:r>
              <a:rPr lang="en-US" altLang="zh-TW" b="1" dirty="0"/>
              <a:t>4.</a:t>
            </a:r>
            <a:r>
              <a:rPr lang="zh-TW" altLang="en-US" b="1" dirty="0"/>
              <a:t>帳號建立完成之後，即可於任何地方登入</a:t>
            </a:r>
            <a:r>
              <a:rPr lang="en-US" altLang="zh-TW" b="1" dirty="0">
                <a:hlinkClick r:id="rId2"/>
              </a:rPr>
              <a:t>www.refworks.com/refworks </a:t>
            </a:r>
            <a:r>
              <a:rPr lang="zh-TW" altLang="en-US" b="1" dirty="0"/>
              <a:t>繼續使用。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6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07503" y="2708920"/>
            <a:ext cx="648073" cy="324036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827584" y="399897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6200000">
            <a:off x="999943" y="184482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341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864"/>
            <a:ext cx="9144000" cy="6166271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6228184" y="270892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4788024" y="322136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3748777" y="472514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5400000">
            <a:off x="6804248" y="4221088"/>
            <a:ext cx="648072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33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7847"/>
            <a:ext cx="9144000" cy="4962347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2915816" y="177281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3203848" y="3435469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3547707" y="429309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59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638"/>
            <a:ext cx="9144000" cy="5706723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5400000">
            <a:off x="4499992" y="278092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6588224" y="587727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73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7" y="620688"/>
            <a:ext cx="9144000" cy="489654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74657" y="4077072"/>
            <a:ext cx="864096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將該引文複製於您正在撰寫之文章中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410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06084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方法三：安裝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Write-Cite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Word</a:t>
            </a:r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上進行書目引用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60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8" cy="6020085"/>
          </a:xfrm>
        </p:spPr>
      </p:pic>
      <p:sp>
        <p:nvSpPr>
          <p:cNvPr id="5" name="向右箭號 4"/>
          <p:cNvSpPr/>
          <p:nvPr/>
        </p:nvSpPr>
        <p:spPr>
          <a:xfrm rot="10800000">
            <a:off x="3419872" y="177281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39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109"/>
            <a:ext cx="9144000" cy="659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5"/>
            <a:ext cx="8568952" cy="54006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7020272" y="98072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10800000">
            <a:off x="5220072" y="135510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140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980728"/>
            <a:ext cx="5961905" cy="4019048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5652120" y="2132856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716154"/>
            <a:ext cx="5255568" cy="3793263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4247456" y="5661248"/>
            <a:ext cx="2556792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H="1" flipV="1">
            <a:off x="4139952" y="3717032"/>
            <a:ext cx="720080" cy="194421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81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7504" y="2132856"/>
            <a:ext cx="892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如何新增書目資料於</a:t>
            </a:r>
            <a:r>
              <a:rPr lang="en-US" altLang="zh-TW" sz="40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Refworks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﹝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﹞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手動新增書目資料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98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416824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4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817"/>
            <a:ext cx="9144000" cy="6204363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6200000">
            <a:off x="-324544" y="155679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2987824" y="24208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5400000">
            <a:off x="6948264" y="1380707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 rot="16200000">
            <a:off x="7308305" y="5387800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77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8947720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5148064" y="24208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3203848" y="443711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5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064896" cy="4971429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10800000">
            <a:off x="2411760" y="1196752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10800000">
            <a:off x="5076056" y="2420888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79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8424936" cy="6858000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 rot="10800000">
            <a:off x="3059832" y="404664"/>
            <a:ext cx="1080120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201486" y="4077072"/>
            <a:ext cx="864096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移除欄位代碼才可以進行列印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55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1" y="0"/>
            <a:ext cx="9110097" cy="6858000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1979712" y="1196752"/>
            <a:ext cx="1152128" cy="50405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09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467</TotalTime>
  <Words>442</Words>
  <Application>Microsoft Office PowerPoint</Application>
  <PresentationFormat>On-screen Show (4:3)</PresentationFormat>
  <Paragraphs>49</Paragraphs>
  <Slides>84</Slides>
  <Notes>0</Notes>
  <HiddenSlides>8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85" baseType="lpstr">
      <vt:lpstr>波形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Fox</dc:creator>
  <cp:lastModifiedBy>Shih, Fox</cp:lastModifiedBy>
  <cp:revision>37</cp:revision>
  <dcterms:created xsi:type="dcterms:W3CDTF">2015-06-29T07:27:05Z</dcterms:created>
  <dcterms:modified xsi:type="dcterms:W3CDTF">2015-10-23T01:08:17Z</dcterms:modified>
</cp:coreProperties>
</file>